
<file path=[Content_Types].xml><?xml version="1.0" encoding="utf-8"?>
<Types xmlns="http://schemas.openxmlformats.org/package/2006/content-types">
  <Default Extension="jpeg" ContentType="image/jpeg"/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5125700" cy="10693400"/>
  <p:notesSz cx="9926638" cy="6797675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470" y="7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134427" y="3314954"/>
            <a:ext cx="12856845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2268855" y="5988304"/>
            <a:ext cx="10587990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600" b="0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600" b="0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756285" y="2459482"/>
            <a:ext cx="657967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7789735" y="2459482"/>
            <a:ext cx="657967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10/2/2020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600" b="0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10/2/2020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10/2/2020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‹N°›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7707756" y="529970"/>
            <a:ext cx="7410450" cy="1028700"/>
          </a:xfrm>
          <a:custGeom>
            <a:avLst/>
            <a:gdLst/>
            <a:ahLst/>
            <a:cxnLst/>
            <a:rect l="l" t="t" r="r" b="b"/>
            <a:pathLst>
              <a:path w="7410450" h="1028700">
                <a:moveTo>
                  <a:pt x="0" y="1028573"/>
                </a:moveTo>
                <a:lnTo>
                  <a:pt x="7410449" y="1028573"/>
                </a:lnTo>
                <a:lnTo>
                  <a:pt x="7410449" y="0"/>
                </a:lnTo>
                <a:lnTo>
                  <a:pt x="0" y="0"/>
                </a:lnTo>
                <a:lnTo>
                  <a:pt x="0" y="102857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7493" y="367149"/>
            <a:ext cx="15110713" cy="113474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600" b="0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756285" y="2459482"/>
            <a:ext cx="13613130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5142738" y="9944862"/>
            <a:ext cx="4840224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756285" y="9944862"/>
            <a:ext cx="3478911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0890504" y="9944862"/>
            <a:ext cx="3478911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‹N°›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://www.pithiviers.conduite.fr/" TargetMode="External"/><Relationship Id="rId3" Type="http://schemas.openxmlformats.org/officeDocument/2006/relationships/image" Target="../media/image2.jpg"/><Relationship Id="rId7" Type="http://schemas.openxmlformats.org/officeDocument/2006/relationships/image" Target="../media/image6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jp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image" Target="../media/image8.png"/><Relationship Id="rId7" Type="http://schemas.openxmlformats.org/officeDocument/2006/relationships/image" Target="../media/image12.png"/><Relationship Id="rId12" Type="http://schemas.openxmlformats.org/officeDocument/2006/relationships/image" Target="../media/image17.jpeg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png"/><Relationship Id="rId11" Type="http://schemas.openxmlformats.org/officeDocument/2006/relationships/image" Target="../media/image16.png"/><Relationship Id="rId5" Type="http://schemas.openxmlformats.org/officeDocument/2006/relationships/image" Target="../media/image10.jpg"/><Relationship Id="rId10" Type="http://schemas.openxmlformats.org/officeDocument/2006/relationships/image" Target="../media/image15.png"/><Relationship Id="rId4" Type="http://schemas.openxmlformats.org/officeDocument/2006/relationships/image" Target="../media/image9.png"/><Relationship Id="rId9" Type="http://schemas.openxmlformats.org/officeDocument/2006/relationships/image" Target="../media/image1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493" y="367150"/>
            <a:ext cx="15556357" cy="99892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9285605" marR="2624455" indent="-1375410">
              <a:lnSpc>
                <a:spcPct val="140000"/>
              </a:lnSpc>
              <a:spcBef>
                <a:spcPts val="100"/>
              </a:spcBef>
            </a:pPr>
            <a:r>
              <a:rPr sz="2400" spc="325" dirty="0"/>
              <a:t>Les</a:t>
            </a:r>
            <a:r>
              <a:rPr sz="2400" spc="100" dirty="0"/>
              <a:t> </a:t>
            </a:r>
            <a:r>
              <a:rPr sz="2400" spc="245" dirty="0"/>
              <a:t>offres</a:t>
            </a:r>
            <a:r>
              <a:rPr sz="2400" spc="110" dirty="0"/>
              <a:t> </a:t>
            </a:r>
            <a:r>
              <a:rPr sz="2400" spc="345" dirty="0"/>
              <a:t>de</a:t>
            </a:r>
            <a:r>
              <a:rPr sz="2400" spc="100" dirty="0"/>
              <a:t> </a:t>
            </a:r>
            <a:r>
              <a:rPr sz="2400" spc="275" dirty="0"/>
              <a:t>formations</a:t>
            </a:r>
            <a:r>
              <a:rPr lang="fr-FR" sz="2400" spc="110" dirty="0"/>
              <a:t> </a:t>
            </a:r>
            <a:r>
              <a:rPr sz="2400" spc="340" dirty="0"/>
              <a:t>de</a:t>
            </a:r>
            <a:r>
              <a:rPr lang="fr-FR" sz="2400" spc="340" dirty="0"/>
              <a:t> CER</a:t>
            </a:r>
            <a:r>
              <a:rPr sz="2400" spc="110" dirty="0"/>
              <a:t> </a:t>
            </a:r>
            <a:r>
              <a:rPr lang="fr-FR" sz="2400" spc="260" dirty="0"/>
              <a:t>Pithiviers  Conduite</a:t>
            </a:r>
            <a:endParaRPr sz="2400" spc="260" dirty="0"/>
          </a:p>
        </p:txBody>
      </p:sp>
      <p:sp>
        <p:nvSpPr>
          <p:cNvPr id="3" name="object 3"/>
          <p:cNvSpPr/>
          <p:nvPr/>
        </p:nvSpPr>
        <p:spPr>
          <a:xfrm>
            <a:off x="7707756" y="0"/>
            <a:ext cx="7410450" cy="530225"/>
          </a:xfrm>
          <a:custGeom>
            <a:avLst/>
            <a:gdLst/>
            <a:ahLst/>
            <a:cxnLst/>
            <a:rect l="l" t="t" r="r" b="b"/>
            <a:pathLst>
              <a:path w="7410450" h="530225">
                <a:moveTo>
                  <a:pt x="0" y="529971"/>
                </a:moveTo>
                <a:lnTo>
                  <a:pt x="7410449" y="529971"/>
                </a:lnTo>
                <a:lnTo>
                  <a:pt x="7410449" y="0"/>
                </a:lnTo>
                <a:lnTo>
                  <a:pt x="0" y="0"/>
                </a:lnTo>
                <a:lnTo>
                  <a:pt x="0" y="529971"/>
                </a:lnTo>
                <a:close/>
              </a:path>
            </a:pathLst>
          </a:custGeom>
          <a:solidFill>
            <a:srgbClr val="C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7731125" y="1568745"/>
            <a:ext cx="7235825" cy="2473754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r>
              <a:rPr lang="fr-FR" sz="1000" dirty="0"/>
              <a:t>En apparence, les prestations offertes par les écoles de conduite sont proches les unes des autres. </a:t>
            </a:r>
          </a:p>
          <a:p>
            <a:r>
              <a:rPr lang="fr-FR" sz="1000" dirty="0"/>
              <a:t>En réalité, chaque auto école est différente en terme de qualité et de suivie sur la formation délivrée.</a:t>
            </a:r>
          </a:p>
          <a:p>
            <a:endParaRPr lang="fr-FR" sz="1000" dirty="0"/>
          </a:p>
          <a:p>
            <a:r>
              <a:rPr lang="fr-FR" sz="1000" dirty="0"/>
              <a:t>C' est pourquoi, nous proposons des leçons de </a:t>
            </a:r>
            <a:r>
              <a:rPr lang="fr-FR" sz="1000" b="1" dirty="0"/>
              <a:t>code </a:t>
            </a:r>
            <a:r>
              <a:rPr lang="fr-FR" sz="1000" dirty="0"/>
              <a:t>dans notre établissement </a:t>
            </a:r>
            <a:r>
              <a:rPr lang="fr-FR" sz="1000" b="1" dirty="0"/>
              <a:t>( </a:t>
            </a:r>
            <a:r>
              <a:rPr lang="fr-FR" sz="1000" b="1" u="sng" dirty="0"/>
              <a:t>cours collectifs, cours personnalisés, cours avec enseignant, cours à thèmes</a:t>
            </a:r>
            <a:r>
              <a:rPr lang="fr-FR" sz="1000" dirty="0"/>
              <a:t>) ou à distance </a:t>
            </a:r>
            <a:r>
              <a:rPr lang="fr-FR" sz="1000" b="1" dirty="0"/>
              <a:t>( </a:t>
            </a:r>
            <a:r>
              <a:rPr lang="fr-FR" sz="1000" b="1" u="sng" dirty="0"/>
              <a:t>internet</a:t>
            </a:r>
            <a:r>
              <a:rPr lang="fr-FR" sz="1000" dirty="0"/>
              <a:t>).</a:t>
            </a:r>
          </a:p>
          <a:p>
            <a:r>
              <a:rPr lang="fr-FR" sz="1000" dirty="0"/>
              <a:t>Afin que vous puissiez suivre au mieux la formation de votre enfant, </a:t>
            </a:r>
            <a:r>
              <a:rPr lang="fr-FR" sz="1000" u="sng" dirty="0"/>
              <a:t>à la 10ème et 20ème heures de conduite</a:t>
            </a:r>
            <a:r>
              <a:rPr lang="fr-FR" sz="1000" dirty="0"/>
              <a:t>, un </a:t>
            </a:r>
            <a:r>
              <a:rPr lang="fr-FR" sz="1000" b="1" dirty="0"/>
              <a:t>bilan sera effectué avec l' enseignant</a:t>
            </a:r>
            <a:r>
              <a:rPr lang="fr-FR" sz="1000" dirty="0"/>
              <a:t> et </a:t>
            </a:r>
            <a:r>
              <a:rPr lang="fr-FR" sz="1000" u="sng" dirty="0"/>
              <a:t>envoyé à votre domicile </a:t>
            </a:r>
            <a:r>
              <a:rPr lang="fr-FR" sz="1000" dirty="0"/>
              <a:t>afin de vous faire</a:t>
            </a:r>
            <a:r>
              <a:rPr lang="fr-FR" sz="1000" b="1" dirty="0"/>
              <a:t> participer au mieux à la formation et l' évolution de votre </a:t>
            </a:r>
            <a:r>
              <a:rPr lang="fr-FR" sz="1000" b="1"/>
              <a:t>enfant.</a:t>
            </a:r>
            <a:endParaRPr lang="fr-FR" sz="1000" dirty="0"/>
          </a:p>
          <a:p>
            <a:r>
              <a:rPr lang="fr-FR" sz="1000" dirty="0"/>
              <a:t>De même, nous vous invitons</a:t>
            </a:r>
            <a:r>
              <a:rPr lang="fr-FR" sz="1000" b="1" dirty="0"/>
              <a:t> à participer à une leçon de conduite</a:t>
            </a:r>
            <a:r>
              <a:rPr lang="fr-FR" sz="1000" dirty="0"/>
              <a:t> ou plusieurs,  de votre enfant afin de suivre au mieux sa formation.</a:t>
            </a:r>
          </a:p>
          <a:p>
            <a:r>
              <a:rPr lang="fr-FR" sz="1000" dirty="0"/>
              <a:t>Notre </a:t>
            </a:r>
            <a:r>
              <a:rPr lang="fr-FR" sz="1000" b="1" dirty="0"/>
              <a:t>sérieux </a:t>
            </a:r>
            <a:r>
              <a:rPr lang="fr-FR" sz="1000" dirty="0"/>
              <a:t>et notre </a:t>
            </a:r>
            <a:r>
              <a:rPr lang="fr-FR" sz="1000" b="1" dirty="0"/>
              <a:t>professionnalisme</a:t>
            </a:r>
            <a:r>
              <a:rPr lang="fr-FR" sz="1000" dirty="0"/>
              <a:t>, alliés à notre </a:t>
            </a:r>
            <a:r>
              <a:rPr lang="fr-FR" sz="1000" b="1" dirty="0"/>
              <a:t>efficacité </a:t>
            </a:r>
            <a:r>
              <a:rPr lang="fr-FR" sz="1000" dirty="0"/>
              <a:t>et à nos </a:t>
            </a:r>
            <a:r>
              <a:rPr lang="fr-FR" sz="1000" b="1" dirty="0"/>
              <a:t>compétences </a:t>
            </a:r>
            <a:r>
              <a:rPr lang="fr-FR" sz="1000" dirty="0"/>
              <a:t>seront les meilleurs atouts que vous pourrez trouver dans notre établissement pour la réussite de vos formations.</a:t>
            </a:r>
          </a:p>
          <a:p>
            <a:r>
              <a:rPr lang="fr-FR" sz="1000" dirty="0"/>
              <a:t>Aujourd'hui le permis est un coût!!! C' est pourquoi nous vous proposons des</a:t>
            </a:r>
            <a:r>
              <a:rPr lang="fr-FR" sz="1000" u="sng" dirty="0"/>
              <a:t> facilités de paiement</a:t>
            </a:r>
            <a:r>
              <a:rPr lang="fr-FR" sz="1000" dirty="0"/>
              <a:t>, mais aussi le  </a:t>
            </a:r>
            <a:r>
              <a:rPr lang="fr-FR" sz="1000" b="1" u="sng" dirty="0"/>
              <a:t>permis à 1€/jour</a:t>
            </a:r>
            <a:r>
              <a:rPr lang="fr-FR" sz="1000" u="sng" dirty="0"/>
              <a:t> (</a:t>
            </a:r>
            <a:r>
              <a:rPr lang="fr-FR" sz="1000" dirty="0"/>
              <a:t>conditions, nous consulter) et le compte</a:t>
            </a:r>
            <a:r>
              <a:rPr lang="fr-FR" sz="1000" b="1" dirty="0"/>
              <a:t> CPF</a:t>
            </a:r>
            <a:r>
              <a:rPr lang="fr-FR" sz="1000" dirty="0"/>
              <a:t> également pour ceux qui le souhaitent.</a:t>
            </a:r>
          </a:p>
          <a:p>
            <a:r>
              <a:rPr lang="fr-FR" sz="1000" dirty="0"/>
              <a:t>Vous pouvez passer tous les permis </a:t>
            </a:r>
            <a:r>
              <a:rPr lang="fr-FR" sz="1000" b="1" dirty="0"/>
              <a:t>auto , moto </a:t>
            </a:r>
            <a:r>
              <a:rPr lang="fr-FR" sz="1000" dirty="0"/>
              <a:t>ou </a:t>
            </a:r>
            <a:r>
              <a:rPr lang="fr-FR" sz="1000" b="1" dirty="0"/>
              <a:t>remorque</a:t>
            </a:r>
            <a:r>
              <a:rPr lang="fr-FR" sz="1000" dirty="0"/>
              <a:t>. </a:t>
            </a:r>
          </a:p>
          <a:p>
            <a:r>
              <a:rPr lang="fr-FR" sz="1000" dirty="0"/>
              <a:t>Nous sommes ouverts toute l'année.</a:t>
            </a:r>
          </a:p>
          <a:p>
            <a:pPr algn="ctr"/>
            <a:r>
              <a:rPr lang="fr-FR" sz="1000" b="1" dirty="0">
                <a:effectLst/>
              </a:rPr>
              <a:t>Nos moniteurs spécialisés seront être à votre écoute afin de vous assurer la meilleure formation.</a:t>
            </a:r>
            <a:endParaRPr lang="fr-FR" sz="1000" dirty="0">
              <a:effectLst/>
            </a:endParaRPr>
          </a:p>
          <a:p>
            <a:pPr algn="ctr"/>
            <a:r>
              <a:rPr lang="fr-FR" sz="1000" b="1" dirty="0">
                <a:effectLst/>
              </a:rPr>
              <a:t>Votre réussite est notre 1ère préoccupation!!!!!</a:t>
            </a:r>
            <a:endParaRPr lang="fr-FR" sz="1000" dirty="0">
              <a:effectLst/>
            </a:endParaRPr>
          </a:p>
        </p:txBody>
      </p:sp>
      <p:sp>
        <p:nvSpPr>
          <p:cNvPr id="5" name="object 5"/>
          <p:cNvSpPr/>
          <p:nvPr/>
        </p:nvSpPr>
        <p:spPr>
          <a:xfrm>
            <a:off x="13117384" y="632941"/>
            <a:ext cx="2086355" cy="88775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9909302" y="3861689"/>
            <a:ext cx="1437386" cy="1942338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7904098" y="4528184"/>
            <a:ext cx="1451609" cy="1997456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9426702" y="4151757"/>
            <a:ext cx="5508625" cy="2704465"/>
          </a:xfrm>
          <a:custGeom>
            <a:avLst/>
            <a:gdLst/>
            <a:ahLst/>
            <a:cxnLst/>
            <a:rect l="l" t="t" r="r" b="b"/>
            <a:pathLst>
              <a:path w="5508625" h="2704465">
                <a:moveTo>
                  <a:pt x="5508498" y="1690116"/>
                </a:moveTo>
                <a:lnTo>
                  <a:pt x="1836166" y="1690116"/>
                </a:lnTo>
                <a:lnTo>
                  <a:pt x="1836166" y="2704211"/>
                </a:lnTo>
                <a:lnTo>
                  <a:pt x="5508498" y="2704211"/>
                </a:lnTo>
                <a:lnTo>
                  <a:pt x="5508498" y="1690116"/>
                </a:lnTo>
                <a:close/>
              </a:path>
              <a:path w="5508625" h="2704465">
                <a:moveTo>
                  <a:pt x="918082" y="676021"/>
                </a:moveTo>
                <a:lnTo>
                  <a:pt x="0" y="1352042"/>
                </a:lnTo>
                <a:lnTo>
                  <a:pt x="918082" y="2028190"/>
                </a:lnTo>
                <a:lnTo>
                  <a:pt x="918082" y="1690116"/>
                </a:lnTo>
                <a:lnTo>
                  <a:pt x="5508498" y="1690116"/>
                </a:lnTo>
                <a:lnTo>
                  <a:pt x="5508498" y="1014095"/>
                </a:lnTo>
                <a:lnTo>
                  <a:pt x="918082" y="1014095"/>
                </a:lnTo>
                <a:lnTo>
                  <a:pt x="918082" y="676021"/>
                </a:lnTo>
                <a:close/>
              </a:path>
              <a:path w="5508625" h="2704465">
                <a:moveTo>
                  <a:pt x="5508498" y="0"/>
                </a:moveTo>
                <a:lnTo>
                  <a:pt x="1836166" y="0"/>
                </a:lnTo>
                <a:lnTo>
                  <a:pt x="1836166" y="1014095"/>
                </a:lnTo>
                <a:lnTo>
                  <a:pt x="5508498" y="1014095"/>
                </a:lnTo>
                <a:lnTo>
                  <a:pt x="5508498" y="0"/>
                </a:lnTo>
                <a:close/>
              </a:path>
            </a:pathLst>
          </a:custGeom>
          <a:solidFill>
            <a:srgbClr val="C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9426703" y="4151757"/>
            <a:ext cx="5473855" cy="2756121"/>
          </a:xfrm>
          <a:custGeom>
            <a:avLst/>
            <a:gdLst/>
            <a:ahLst/>
            <a:cxnLst/>
            <a:rect l="l" t="t" r="r" b="b"/>
            <a:pathLst>
              <a:path w="5508625" h="2704465">
                <a:moveTo>
                  <a:pt x="1836166" y="0"/>
                </a:moveTo>
                <a:lnTo>
                  <a:pt x="1836166" y="1014095"/>
                </a:lnTo>
                <a:lnTo>
                  <a:pt x="918082" y="1014095"/>
                </a:lnTo>
                <a:lnTo>
                  <a:pt x="918082" y="676021"/>
                </a:lnTo>
                <a:lnTo>
                  <a:pt x="0" y="1352042"/>
                </a:lnTo>
                <a:lnTo>
                  <a:pt x="918082" y="2028190"/>
                </a:lnTo>
                <a:lnTo>
                  <a:pt x="918082" y="1690116"/>
                </a:lnTo>
                <a:lnTo>
                  <a:pt x="1836166" y="1690116"/>
                </a:lnTo>
                <a:lnTo>
                  <a:pt x="1836166" y="2704211"/>
                </a:lnTo>
                <a:lnTo>
                  <a:pt x="5508498" y="2704211"/>
                </a:lnTo>
                <a:lnTo>
                  <a:pt x="5508498" y="0"/>
                </a:lnTo>
                <a:lnTo>
                  <a:pt x="1836166" y="0"/>
                </a:lnTo>
                <a:close/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11416538" y="4198746"/>
            <a:ext cx="3453129" cy="2642870"/>
          </a:xfrm>
          <a:custGeom>
            <a:avLst/>
            <a:gdLst/>
            <a:ahLst/>
            <a:cxnLst/>
            <a:rect l="l" t="t" r="r" b="b"/>
            <a:pathLst>
              <a:path w="3453130" h="2642870">
                <a:moveTo>
                  <a:pt x="0" y="2642616"/>
                </a:moveTo>
                <a:lnTo>
                  <a:pt x="3452748" y="2642616"/>
                </a:lnTo>
                <a:lnTo>
                  <a:pt x="3452748" y="0"/>
                </a:lnTo>
                <a:lnTo>
                  <a:pt x="0" y="0"/>
                </a:lnTo>
                <a:lnTo>
                  <a:pt x="0" y="2642616"/>
                </a:lnTo>
                <a:close/>
              </a:path>
            </a:pathLst>
          </a:custGeom>
          <a:solidFill>
            <a:srgbClr val="C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 txBox="1"/>
          <p:nvPr/>
        </p:nvSpPr>
        <p:spPr>
          <a:xfrm>
            <a:off x="11441430" y="4282749"/>
            <a:ext cx="3399154" cy="88101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lang="fr-FR" sz="1000" b="1" spc="9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cs typeface="Calibri"/>
              </a:rPr>
              <a:t>Elisabeth</a:t>
            </a:r>
            <a:r>
              <a:rPr sz="1000" b="1" spc="25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cs typeface="Calibri"/>
              </a:rPr>
              <a:t> :</a:t>
            </a:r>
            <a:endParaRPr sz="1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/>
              <a:cs typeface="Times New Roman"/>
            </a:endParaRPr>
          </a:p>
          <a:p>
            <a:pPr marL="12700" marR="5080">
              <a:lnSpc>
                <a:spcPct val="100000"/>
              </a:lnSpc>
            </a:pPr>
            <a:r>
              <a:rPr lang="fr-FR" sz="900" spc="75" dirty="0" err="1">
                <a:solidFill>
                  <a:srgbClr val="FFFFFF"/>
                </a:solidFill>
                <a:latin typeface="Calibri"/>
                <a:cs typeface="Calibri"/>
              </a:rPr>
              <a:t>Grante</a:t>
            </a:r>
            <a:r>
              <a:rPr sz="900" spc="75" dirty="0">
                <a:solidFill>
                  <a:srgbClr val="FFFFFF"/>
                </a:solidFill>
                <a:latin typeface="Calibri"/>
                <a:cs typeface="Calibri"/>
              </a:rPr>
              <a:t>,</a:t>
            </a:r>
            <a:r>
              <a:rPr sz="900" spc="85" dirty="0">
                <a:solidFill>
                  <a:srgbClr val="FFFFFF"/>
                </a:solidFill>
                <a:latin typeface="Calibri"/>
                <a:cs typeface="Calibri"/>
              </a:rPr>
              <a:t>et </a:t>
            </a:r>
            <a:r>
              <a:rPr sz="900" spc="95" dirty="0">
                <a:solidFill>
                  <a:srgbClr val="FFFFFF"/>
                </a:solidFill>
                <a:latin typeface="Calibri"/>
                <a:cs typeface="Calibri"/>
              </a:rPr>
              <a:t>responsable </a:t>
            </a:r>
            <a:r>
              <a:rPr sz="900" spc="114" dirty="0">
                <a:solidFill>
                  <a:srgbClr val="FFFFFF"/>
                </a:solidFill>
                <a:latin typeface="Calibri"/>
                <a:cs typeface="Calibri"/>
              </a:rPr>
              <a:t>de </a:t>
            </a:r>
            <a:r>
              <a:rPr sz="900" spc="75" dirty="0" err="1">
                <a:solidFill>
                  <a:srgbClr val="FFFFFF"/>
                </a:solidFill>
                <a:latin typeface="Calibri"/>
                <a:cs typeface="Calibri"/>
              </a:rPr>
              <a:t>l’ac</a:t>
            </a:r>
            <a:r>
              <a:rPr sz="900" spc="7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900" spc="80" dirty="0">
                <a:solidFill>
                  <a:srgbClr val="FFFFFF"/>
                </a:solidFill>
                <a:latin typeface="Calibri"/>
                <a:cs typeface="Calibri"/>
              </a:rPr>
              <a:t>cueil </a:t>
            </a:r>
            <a:r>
              <a:rPr sz="900" spc="85" dirty="0">
                <a:solidFill>
                  <a:srgbClr val="FFFFFF"/>
                </a:solidFill>
                <a:latin typeface="Calibri"/>
                <a:cs typeface="Calibri"/>
              </a:rPr>
              <a:t>et </a:t>
            </a:r>
            <a:r>
              <a:rPr sz="900" spc="114" dirty="0">
                <a:solidFill>
                  <a:srgbClr val="FFFFFF"/>
                </a:solidFill>
                <a:latin typeface="Calibri"/>
                <a:cs typeface="Calibri"/>
              </a:rPr>
              <a:t>du </a:t>
            </a:r>
            <a:r>
              <a:rPr sz="900" spc="80" dirty="0">
                <a:solidFill>
                  <a:srgbClr val="FFFFFF"/>
                </a:solidFill>
                <a:latin typeface="Calibri"/>
                <a:cs typeface="Calibri"/>
              </a:rPr>
              <a:t>secrétariat</a:t>
            </a:r>
            <a:r>
              <a:rPr sz="900" spc="-10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900" spc="80" dirty="0" err="1">
                <a:solidFill>
                  <a:srgbClr val="FFFFFF"/>
                </a:solidFill>
                <a:latin typeface="Calibri"/>
                <a:cs typeface="Calibri"/>
              </a:rPr>
              <a:t>général</a:t>
            </a:r>
            <a:r>
              <a:rPr sz="900" spc="80" dirty="0">
                <a:solidFill>
                  <a:srgbClr val="FFFFFF"/>
                </a:solidFill>
                <a:latin typeface="Calibri"/>
                <a:cs typeface="Calibri"/>
              </a:rPr>
              <a:t>.</a:t>
            </a:r>
            <a:endParaRPr lang="fr-FR" sz="900" spc="8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2700" marR="5080">
              <a:lnSpc>
                <a:spcPct val="100000"/>
              </a:lnSpc>
            </a:pPr>
            <a:endParaRPr sz="900" dirty="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r>
              <a:rPr lang="fr-FR" sz="1000" dirty="0">
                <a:solidFill>
                  <a:schemeClr val="bg1"/>
                </a:solidFill>
                <a:latin typeface="Times New Roman"/>
                <a:cs typeface="Times New Roman"/>
              </a:rPr>
              <a:t>Marjorie : </a:t>
            </a: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900" dirty="0">
              <a:latin typeface="Times New Roman"/>
              <a:cs typeface="Times New Roman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1354434" y="5080031"/>
            <a:ext cx="3399790" cy="1718291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12700" marR="5080" indent="30480">
              <a:lnSpc>
                <a:spcPct val="101800"/>
              </a:lnSpc>
              <a:spcBef>
                <a:spcPts val="75"/>
              </a:spcBef>
            </a:pPr>
            <a:r>
              <a:rPr sz="900" spc="95" dirty="0">
                <a:solidFill>
                  <a:srgbClr val="FFFFFF"/>
                </a:solidFill>
                <a:latin typeface="Calibri"/>
                <a:cs typeface="Calibri"/>
              </a:rPr>
              <a:t>Formateurs </a:t>
            </a:r>
            <a:r>
              <a:rPr sz="900" spc="90" dirty="0">
                <a:solidFill>
                  <a:srgbClr val="FFFFFF"/>
                </a:solidFill>
                <a:latin typeface="Calibri"/>
                <a:cs typeface="Calibri"/>
              </a:rPr>
              <a:t>(permis </a:t>
            </a:r>
            <a:r>
              <a:rPr sz="900" spc="140" dirty="0">
                <a:solidFill>
                  <a:srgbClr val="FFFFFF"/>
                </a:solidFill>
                <a:latin typeface="Calibri"/>
                <a:cs typeface="Calibri"/>
              </a:rPr>
              <a:t>B </a:t>
            </a:r>
            <a:r>
              <a:rPr sz="900" spc="85" dirty="0">
                <a:solidFill>
                  <a:srgbClr val="FFFFFF"/>
                </a:solidFill>
                <a:latin typeface="Calibri"/>
                <a:cs typeface="Calibri"/>
              </a:rPr>
              <a:t>et </a:t>
            </a:r>
            <a:r>
              <a:rPr sz="900" spc="105" dirty="0">
                <a:solidFill>
                  <a:srgbClr val="FFFFFF"/>
                </a:solidFill>
                <a:latin typeface="Calibri"/>
                <a:cs typeface="Calibri"/>
              </a:rPr>
              <a:t>Conduite </a:t>
            </a:r>
            <a:r>
              <a:rPr sz="900" spc="120" dirty="0">
                <a:solidFill>
                  <a:srgbClr val="FFFFFF"/>
                </a:solidFill>
                <a:latin typeface="Calibri"/>
                <a:cs typeface="Calibri"/>
              </a:rPr>
              <a:t>Accompagnée) </a:t>
            </a:r>
            <a:r>
              <a:rPr sz="900" spc="85" dirty="0">
                <a:solidFill>
                  <a:srgbClr val="FFFFFF"/>
                </a:solidFill>
                <a:latin typeface="Calibri"/>
                <a:cs typeface="Calibri"/>
              </a:rPr>
              <a:t>et</a:t>
            </a:r>
            <a:endParaRPr lang="fr-FR" sz="900" spc="85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2700" marR="5080" indent="30480">
              <a:lnSpc>
                <a:spcPct val="101800"/>
              </a:lnSpc>
              <a:spcBef>
                <a:spcPts val="75"/>
              </a:spcBef>
            </a:pPr>
            <a:r>
              <a:rPr sz="900" spc="8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900" spc="120" dirty="0" err="1">
                <a:solidFill>
                  <a:srgbClr val="FFFFFF"/>
                </a:solidFill>
                <a:latin typeface="Calibri"/>
                <a:cs typeface="Calibri"/>
              </a:rPr>
              <a:t>se</a:t>
            </a:r>
            <a:r>
              <a:rPr sz="900" spc="70" dirty="0" err="1">
                <a:solidFill>
                  <a:srgbClr val="FFFFFF"/>
                </a:solidFill>
                <a:latin typeface="Calibri"/>
                <a:cs typeface="Calibri"/>
              </a:rPr>
              <a:t>crétariat</a:t>
            </a:r>
            <a:r>
              <a:rPr sz="900" spc="70" dirty="0">
                <a:solidFill>
                  <a:srgbClr val="FFFFFF"/>
                </a:solidFill>
                <a:latin typeface="Calibri"/>
                <a:cs typeface="Calibri"/>
              </a:rPr>
              <a:t>.</a:t>
            </a:r>
            <a:endParaRPr lang="fr-FR" sz="900" spc="7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2700" marR="5080" indent="30480">
              <a:lnSpc>
                <a:spcPct val="101800"/>
              </a:lnSpc>
              <a:spcBef>
                <a:spcPts val="75"/>
              </a:spcBef>
            </a:pPr>
            <a:endParaRPr lang="fr-FR" sz="1000" spc="7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2700" marR="5080" indent="30480">
              <a:lnSpc>
                <a:spcPct val="101800"/>
              </a:lnSpc>
              <a:spcBef>
                <a:spcPts val="75"/>
              </a:spcBef>
            </a:pPr>
            <a:r>
              <a:rPr lang="fr-FR" sz="1000" b="1" spc="70" dirty="0" err="1">
                <a:solidFill>
                  <a:srgbClr val="FFFFFF"/>
                </a:solidFill>
                <a:latin typeface="Calibri"/>
                <a:cs typeface="Calibri"/>
              </a:rPr>
              <a:t>Nazan</a:t>
            </a:r>
            <a:r>
              <a:rPr lang="fr-FR" sz="1000" b="1" spc="70" dirty="0">
                <a:solidFill>
                  <a:srgbClr val="FFFFFF"/>
                </a:solidFill>
                <a:latin typeface="Calibri"/>
                <a:cs typeface="Calibri"/>
              </a:rPr>
              <a:t>, Nelly, Delphine, Jean Noel et Morgan</a:t>
            </a:r>
            <a:endParaRPr lang="fr-FR" sz="900" spc="7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2700" marR="5080" indent="30480">
              <a:lnSpc>
                <a:spcPct val="101800"/>
              </a:lnSpc>
              <a:spcBef>
                <a:spcPts val="75"/>
              </a:spcBef>
            </a:pPr>
            <a:r>
              <a:rPr lang="fr-FR" sz="900" spc="95" dirty="0">
                <a:solidFill>
                  <a:srgbClr val="FFFFFF"/>
                </a:solidFill>
                <a:cs typeface="Calibri"/>
              </a:rPr>
              <a:t>Formateurs </a:t>
            </a:r>
            <a:r>
              <a:rPr lang="fr-FR" sz="900" spc="90" dirty="0">
                <a:solidFill>
                  <a:srgbClr val="FFFFFF"/>
                </a:solidFill>
                <a:cs typeface="Calibri"/>
              </a:rPr>
              <a:t>(permis </a:t>
            </a:r>
            <a:r>
              <a:rPr lang="fr-FR" sz="900" spc="140" dirty="0">
                <a:solidFill>
                  <a:srgbClr val="FFFFFF"/>
                </a:solidFill>
                <a:cs typeface="Calibri"/>
              </a:rPr>
              <a:t>B </a:t>
            </a:r>
            <a:r>
              <a:rPr lang="fr-FR" sz="900" spc="85" dirty="0">
                <a:solidFill>
                  <a:srgbClr val="FFFFFF"/>
                </a:solidFill>
                <a:cs typeface="Calibri"/>
              </a:rPr>
              <a:t>et </a:t>
            </a:r>
            <a:r>
              <a:rPr lang="fr-FR" sz="900" spc="105" dirty="0">
                <a:solidFill>
                  <a:srgbClr val="FFFFFF"/>
                </a:solidFill>
                <a:cs typeface="Calibri"/>
              </a:rPr>
              <a:t>Conduite </a:t>
            </a:r>
            <a:r>
              <a:rPr lang="fr-FR" sz="900" spc="120" dirty="0">
                <a:solidFill>
                  <a:srgbClr val="FFFFFF"/>
                </a:solidFill>
                <a:cs typeface="Calibri"/>
              </a:rPr>
              <a:t>Accompagnée) </a:t>
            </a:r>
            <a:r>
              <a:rPr lang="fr-FR" sz="900" spc="85" dirty="0">
                <a:solidFill>
                  <a:srgbClr val="FFFFFF"/>
                </a:solidFill>
                <a:cs typeface="Calibri"/>
              </a:rPr>
              <a:t>et</a:t>
            </a:r>
          </a:p>
          <a:p>
            <a:pPr marL="12700" marR="5080" indent="30480">
              <a:lnSpc>
                <a:spcPct val="101800"/>
              </a:lnSpc>
              <a:spcBef>
                <a:spcPts val="75"/>
              </a:spcBef>
            </a:pPr>
            <a:r>
              <a:rPr lang="fr-FR" sz="900" spc="85" dirty="0">
                <a:solidFill>
                  <a:srgbClr val="FFFFFF"/>
                </a:solidFill>
                <a:cs typeface="Calibri"/>
              </a:rPr>
              <a:t> </a:t>
            </a:r>
            <a:r>
              <a:rPr lang="fr-FR" sz="900" spc="120" dirty="0">
                <a:solidFill>
                  <a:srgbClr val="FFFFFF"/>
                </a:solidFill>
                <a:cs typeface="Calibri"/>
              </a:rPr>
              <a:t>se</a:t>
            </a:r>
            <a:r>
              <a:rPr lang="fr-FR" sz="900" spc="70" dirty="0">
                <a:solidFill>
                  <a:srgbClr val="FFFFFF"/>
                </a:solidFill>
                <a:cs typeface="Calibri"/>
              </a:rPr>
              <a:t>crétariat.</a:t>
            </a:r>
          </a:p>
          <a:p>
            <a:pPr marL="12700" marR="5080" indent="30480">
              <a:lnSpc>
                <a:spcPct val="101800"/>
              </a:lnSpc>
              <a:spcBef>
                <a:spcPts val="75"/>
              </a:spcBef>
            </a:pPr>
            <a:endParaRPr lang="fr-FR" sz="900" spc="7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2700" marR="5080" indent="30480">
              <a:lnSpc>
                <a:spcPct val="101800"/>
              </a:lnSpc>
              <a:spcBef>
                <a:spcPts val="75"/>
              </a:spcBef>
            </a:pPr>
            <a:endParaRPr lang="fr-FR" sz="900" spc="7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2700" marR="5080" indent="30480">
              <a:lnSpc>
                <a:spcPct val="101800"/>
              </a:lnSpc>
              <a:spcBef>
                <a:spcPts val="75"/>
              </a:spcBef>
            </a:pPr>
            <a:endParaRPr lang="fr-FR" sz="900" spc="7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2700" marR="5080" indent="30480">
              <a:lnSpc>
                <a:spcPct val="101800"/>
              </a:lnSpc>
              <a:spcBef>
                <a:spcPts val="75"/>
              </a:spcBef>
            </a:pPr>
            <a:endParaRPr lang="fr-FR" sz="900" spc="7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2700" marR="5080" indent="30480">
              <a:lnSpc>
                <a:spcPct val="101800"/>
              </a:lnSpc>
              <a:spcBef>
                <a:spcPts val="75"/>
              </a:spcBef>
            </a:pPr>
            <a:endParaRPr sz="900" dirty="0">
              <a:latin typeface="Calibri"/>
              <a:cs typeface="Calibri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11385647" y="6161905"/>
            <a:ext cx="3401060" cy="584391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 algn="just">
              <a:lnSpc>
                <a:spcPct val="100000"/>
              </a:lnSpc>
              <a:spcBef>
                <a:spcPts val="90"/>
              </a:spcBef>
            </a:pPr>
            <a:r>
              <a:rPr lang="fr-FR" sz="1000" b="1" spc="90" dirty="0">
                <a:solidFill>
                  <a:srgbClr val="FFFFFF"/>
                </a:solidFill>
                <a:latin typeface="Calibri"/>
                <a:cs typeface="Calibri"/>
              </a:rPr>
              <a:t>Philippe et Jean </a:t>
            </a:r>
            <a:r>
              <a:rPr lang="fr-FR" sz="1000" b="1" spc="90" dirty="0" err="1">
                <a:solidFill>
                  <a:srgbClr val="FFFFFF"/>
                </a:solidFill>
                <a:latin typeface="Calibri"/>
                <a:cs typeface="Calibri"/>
              </a:rPr>
              <a:t>philippe</a:t>
            </a:r>
            <a:endParaRPr sz="850" dirty="0">
              <a:latin typeface="Times New Roman"/>
              <a:cs typeface="Times New Roman"/>
            </a:endParaRPr>
          </a:p>
          <a:p>
            <a:pPr marL="12700" marR="5080" algn="just">
              <a:lnSpc>
                <a:spcPct val="101800"/>
              </a:lnSpc>
            </a:pPr>
            <a:r>
              <a:rPr sz="900" spc="90" dirty="0">
                <a:solidFill>
                  <a:srgbClr val="FFFFFF"/>
                </a:solidFill>
                <a:latin typeface="Calibri"/>
                <a:cs typeface="Calibri"/>
              </a:rPr>
              <a:t>formateurs</a:t>
            </a:r>
            <a:r>
              <a:rPr sz="9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900" spc="100" dirty="0">
                <a:solidFill>
                  <a:srgbClr val="FFFFFF"/>
                </a:solidFill>
                <a:latin typeface="Calibri"/>
                <a:cs typeface="Calibri"/>
              </a:rPr>
              <a:t>moto,</a:t>
            </a:r>
            <a:r>
              <a:rPr sz="900" spc="6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900" spc="100" dirty="0">
                <a:solidFill>
                  <a:srgbClr val="FFFFFF"/>
                </a:solidFill>
                <a:latin typeface="Calibri"/>
                <a:cs typeface="Calibri"/>
              </a:rPr>
              <a:t>encadrent</a:t>
            </a:r>
            <a:r>
              <a:rPr sz="900" spc="6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900" spc="80" dirty="0">
                <a:solidFill>
                  <a:srgbClr val="FFFFFF"/>
                </a:solidFill>
                <a:latin typeface="Calibri"/>
                <a:cs typeface="Calibri"/>
              </a:rPr>
              <a:t>les</a:t>
            </a:r>
            <a:r>
              <a:rPr sz="900" spc="5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900" spc="90" dirty="0">
                <a:solidFill>
                  <a:srgbClr val="FFFFFF"/>
                </a:solidFill>
                <a:latin typeface="Calibri"/>
                <a:cs typeface="Calibri"/>
              </a:rPr>
              <a:t>formations</a:t>
            </a:r>
            <a:r>
              <a:rPr sz="900" spc="5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900" spc="100" dirty="0">
                <a:solidFill>
                  <a:srgbClr val="FFFFFF"/>
                </a:solidFill>
                <a:latin typeface="Calibri"/>
                <a:cs typeface="Calibri"/>
              </a:rPr>
              <a:t>au</a:t>
            </a:r>
            <a:r>
              <a:rPr sz="900" spc="5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900" spc="100" dirty="0">
                <a:solidFill>
                  <a:srgbClr val="FFFFFF"/>
                </a:solidFill>
                <a:latin typeface="Calibri"/>
                <a:cs typeface="Calibri"/>
              </a:rPr>
              <a:t>permis</a:t>
            </a:r>
            <a:r>
              <a:rPr sz="900" spc="5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900" spc="140" dirty="0">
                <a:solidFill>
                  <a:srgbClr val="FFFFFF"/>
                </a:solidFill>
                <a:latin typeface="Calibri"/>
                <a:cs typeface="Calibri"/>
              </a:rPr>
              <a:t>A</a:t>
            </a:r>
            <a:r>
              <a:rPr sz="900" spc="8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900" spc="85" dirty="0">
                <a:solidFill>
                  <a:srgbClr val="FFFFFF"/>
                </a:solidFill>
                <a:latin typeface="Calibri"/>
                <a:cs typeface="Calibri"/>
              </a:rPr>
              <a:t>et  </a:t>
            </a:r>
            <a:r>
              <a:rPr sz="900" spc="90" dirty="0">
                <a:solidFill>
                  <a:srgbClr val="FFFFFF"/>
                </a:solidFill>
                <a:latin typeface="Calibri"/>
                <a:cs typeface="Calibri"/>
              </a:rPr>
              <a:t>AM. </a:t>
            </a:r>
            <a:r>
              <a:rPr sz="900" spc="60" dirty="0">
                <a:solidFill>
                  <a:srgbClr val="FFFFFF"/>
                </a:solidFill>
                <a:latin typeface="Calibri"/>
                <a:cs typeface="Calibri"/>
              </a:rPr>
              <a:t>Ils </a:t>
            </a:r>
            <a:r>
              <a:rPr sz="900" spc="85" dirty="0">
                <a:solidFill>
                  <a:srgbClr val="FFFFFF"/>
                </a:solidFill>
                <a:latin typeface="Calibri"/>
                <a:cs typeface="Calibri"/>
              </a:rPr>
              <a:t>interviennent </a:t>
            </a:r>
            <a:r>
              <a:rPr sz="900" spc="105" dirty="0">
                <a:solidFill>
                  <a:srgbClr val="FFFFFF"/>
                </a:solidFill>
                <a:latin typeface="Calibri"/>
                <a:cs typeface="Calibri"/>
              </a:rPr>
              <a:t>dans </a:t>
            </a:r>
            <a:r>
              <a:rPr sz="900" spc="60" dirty="0">
                <a:solidFill>
                  <a:srgbClr val="FFFFFF"/>
                </a:solidFill>
                <a:latin typeface="Calibri"/>
                <a:cs typeface="Calibri"/>
              </a:rPr>
              <a:t>la </a:t>
            </a:r>
            <a:r>
              <a:rPr sz="900" spc="90" dirty="0">
                <a:solidFill>
                  <a:srgbClr val="FFFFFF"/>
                </a:solidFill>
                <a:latin typeface="Calibri"/>
                <a:cs typeface="Calibri"/>
              </a:rPr>
              <a:t>formation </a:t>
            </a:r>
            <a:r>
              <a:rPr sz="900" spc="110" dirty="0">
                <a:solidFill>
                  <a:srgbClr val="FFFFFF"/>
                </a:solidFill>
                <a:latin typeface="Calibri"/>
                <a:cs typeface="Calibri"/>
              </a:rPr>
              <a:t>des </a:t>
            </a:r>
            <a:r>
              <a:rPr sz="900" spc="100" dirty="0">
                <a:solidFill>
                  <a:srgbClr val="FFFFFF"/>
                </a:solidFill>
                <a:latin typeface="Calibri"/>
                <a:cs typeface="Calibri"/>
              </a:rPr>
              <a:t>conducteurs  au </a:t>
            </a:r>
            <a:r>
              <a:rPr sz="900" spc="95" dirty="0">
                <a:solidFill>
                  <a:srgbClr val="FFFFFF"/>
                </a:solidFill>
                <a:latin typeface="Calibri"/>
                <a:cs typeface="Calibri"/>
              </a:rPr>
              <a:t>permis </a:t>
            </a:r>
            <a:r>
              <a:rPr sz="900" spc="140" dirty="0">
                <a:solidFill>
                  <a:srgbClr val="FFFFFF"/>
                </a:solidFill>
                <a:latin typeface="Calibri"/>
                <a:cs typeface="Calibri"/>
              </a:rPr>
              <a:t>B</a:t>
            </a:r>
            <a:r>
              <a:rPr sz="900" spc="-10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900" spc="85" dirty="0">
                <a:solidFill>
                  <a:srgbClr val="FFFFFF"/>
                </a:solidFill>
                <a:latin typeface="Calibri"/>
                <a:cs typeface="Calibri"/>
              </a:rPr>
              <a:t>et </a:t>
            </a:r>
            <a:r>
              <a:rPr sz="900" spc="140" dirty="0">
                <a:solidFill>
                  <a:srgbClr val="FFFFFF"/>
                </a:solidFill>
                <a:latin typeface="Calibri"/>
                <a:cs typeface="Calibri"/>
              </a:rPr>
              <a:t>BE</a:t>
            </a:r>
            <a:endParaRPr sz="900" dirty="0">
              <a:latin typeface="Calibri"/>
              <a:cs typeface="Calibri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10037953" y="5328399"/>
            <a:ext cx="1009650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spc="155" dirty="0">
                <a:solidFill>
                  <a:srgbClr val="FFFFFF"/>
                </a:solidFill>
                <a:latin typeface="Calibri"/>
                <a:cs typeface="Calibri"/>
              </a:rPr>
              <a:t>L’équipe</a:t>
            </a:r>
            <a:r>
              <a:rPr sz="1600" spc="2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600" spc="40" dirty="0">
                <a:solidFill>
                  <a:srgbClr val="FFFFFF"/>
                </a:solidFill>
                <a:latin typeface="Calibri"/>
                <a:cs typeface="Calibri"/>
              </a:rPr>
              <a:t>: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7907908" y="6921398"/>
            <a:ext cx="3053715" cy="29273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776605">
              <a:lnSpc>
                <a:spcPct val="100000"/>
              </a:lnSpc>
              <a:spcBef>
                <a:spcPts val="100"/>
              </a:spcBef>
            </a:pPr>
            <a:r>
              <a:rPr sz="1100" b="1" spc="135" dirty="0">
                <a:latin typeface="Calibri"/>
                <a:cs typeface="Calibri"/>
              </a:rPr>
              <a:t>Le</a:t>
            </a:r>
            <a:r>
              <a:rPr sz="1100" b="1" spc="40" dirty="0">
                <a:latin typeface="Calibri"/>
                <a:cs typeface="Calibri"/>
              </a:rPr>
              <a:t> </a:t>
            </a:r>
            <a:r>
              <a:rPr sz="1100" b="1" spc="130" dirty="0">
                <a:latin typeface="Calibri"/>
                <a:cs typeface="Calibri"/>
              </a:rPr>
              <a:t>stage</a:t>
            </a:r>
            <a:r>
              <a:rPr sz="1100" b="1" spc="45" dirty="0">
                <a:latin typeface="Calibri"/>
                <a:cs typeface="Calibri"/>
              </a:rPr>
              <a:t> </a:t>
            </a:r>
            <a:r>
              <a:rPr sz="1100" b="1" spc="140" dirty="0">
                <a:latin typeface="Calibri"/>
                <a:cs typeface="Calibri"/>
              </a:rPr>
              <a:t>code</a:t>
            </a:r>
            <a:r>
              <a:rPr sz="1100" b="1" spc="25" dirty="0">
                <a:latin typeface="Calibri"/>
                <a:cs typeface="Calibri"/>
              </a:rPr>
              <a:t> </a:t>
            </a:r>
            <a:r>
              <a:rPr sz="1100" b="1" spc="90" dirty="0">
                <a:latin typeface="Calibri"/>
                <a:cs typeface="Calibri"/>
              </a:rPr>
              <a:t>3</a:t>
            </a:r>
            <a:r>
              <a:rPr sz="1100" b="1" spc="45" dirty="0">
                <a:latin typeface="Calibri"/>
                <a:cs typeface="Calibri"/>
              </a:rPr>
              <a:t> </a:t>
            </a:r>
            <a:r>
              <a:rPr sz="1100" b="1" spc="105" dirty="0">
                <a:latin typeface="Calibri"/>
                <a:cs typeface="Calibri"/>
              </a:rPr>
              <a:t>jours</a:t>
            </a:r>
            <a:endParaRPr sz="1100" dirty="0">
              <a:latin typeface="Calibri"/>
              <a:cs typeface="Calibri"/>
            </a:endParaRPr>
          </a:p>
          <a:p>
            <a:pPr marL="12700" marR="5080" algn="just">
              <a:lnSpc>
                <a:spcPct val="120800"/>
              </a:lnSpc>
              <a:spcBef>
                <a:spcPts val="650"/>
              </a:spcBef>
            </a:pPr>
            <a:r>
              <a:rPr sz="900" spc="110" dirty="0">
                <a:latin typeface="Calibri"/>
                <a:cs typeface="Calibri"/>
              </a:rPr>
              <a:t>Les</a:t>
            </a:r>
            <a:r>
              <a:rPr sz="900" spc="40" dirty="0">
                <a:latin typeface="Calibri"/>
                <a:cs typeface="Calibri"/>
              </a:rPr>
              <a:t> </a:t>
            </a:r>
            <a:r>
              <a:rPr sz="900" spc="95" dirty="0">
                <a:latin typeface="Calibri"/>
                <a:cs typeface="Calibri"/>
              </a:rPr>
              <a:t>élèves</a:t>
            </a:r>
            <a:r>
              <a:rPr sz="900" spc="45" dirty="0">
                <a:latin typeface="Calibri"/>
                <a:cs typeface="Calibri"/>
              </a:rPr>
              <a:t> </a:t>
            </a:r>
            <a:r>
              <a:rPr sz="900" spc="105" dirty="0">
                <a:latin typeface="Calibri"/>
                <a:cs typeface="Calibri"/>
              </a:rPr>
              <a:t>mettent</a:t>
            </a:r>
            <a:r>
              <a:rPr sz="900" spc="50" dirty="0">
                <a:latin typeface="Calibri"/>
                <a:cs typeface="Calibri"/>
              </a:rPr>
              <a:t> </a:t>
            </a:r>
            <a:r>
              <a:rPr sz="900" spc="80" dirty="0">
                <a:latin typeface="Calibri"/>
                <a:cs typeface="Calibri"/>
              </a:rPr>
              <a:t>parfois</a:t>
            </a:r>
            <a:r>
              <a:rPr sz="900" spc="60" dirty="0">
                <a:latin typeface="Calibri"/>
                <a:cs typeface="Calibri"/>
              </a:rPr>
              <a:t> </a:t>
            </a:r>
            <a:r>
              <a:rPr sz="900" spc="110" dirty="0">
                <a:latin typeface="Calibri"/>
                <a:cs typeface="Calibri"/>
              </a:rPr>
              <a:t>beaucoup</a:t>
            </a:r>
            <a:r>
              <a:rPr sz="900" spc="70" dirty="0">
                <a:latin typeface="Calibri"/>
                <a:cs typeface="Calibri"/>
              </a:rPr>
              <a:t> </a:t>
            </a:r>
            <a:r>
              <a:rPr sz="900" spc="114" dirty="0">
                <a:latin typeface="Calibri"/>
                <a:cs typeface="Calibri"/>
              </a:rPr>
              <a:t>de</a:t>
            </a:r>
            <a:r>
              <a:rPr sz="900" spc="45" dirty="0">
                <a:latin typeface="Calibri"/>
                <a:cs typeface="Calibri"/>
              </a:rPr>
              <a:t> </a:t>
            </a:r>
            <a:r>
              <a:rPr sz="900" spc="120" dirty="0">
                <a:latin typeface="Calibri"/>
                <a:cs typeface="Calibri"/>
              </a:rPr>
              <a:t>temps</a:t>
            </a:r>
            <a:r>
              <a:rPr sz="900" spc="45" dirty="0">
                <a:latin typeface="Calibri"/>
                <a:cs typeface="Calibri"/>
              </a:rPr>
              <a:t> </a:t>
            </a:r>
            <a:r>
              <a:rPr sz="900" spc="95" dirty="0">
                <a:latin typeface="Calibri"/>
                <a:cs typeface="Calibri"/>
              </a:rPr>
              <a:t>pour  </a:t>
            </a:r>
            <a:r>
              <a:rPr sz="900" spc="90" dirty="0">
                <a:latin typeface="Calibri"/>
                <a:cs typeface="Calibri"/>
              </a:rPr>
              <a:t>passer l’examen </a:t>
            </a:r>
            <a:r>
              <a:rPr sz="900" spc="85" dirty="0">
                <a:latin typeface="Calibri"/>
                <a:cs typeface="Calibri"/>
              </a:rPr>
              <a:t>théorique </a:t>
            </a:r>
            <a:r>
              <a:rPr sz="900" spc="90" dirty="0">
                <a:latin typeface="Calibri"/>
                <a:cs typeface="Calibri"/>
              </a:rPr>
              <a:t>général </a:t>
            </a:r>
            <a:r>
              <a:rPr sz="900" spc="120" dirty="0">
                <a:latin typeface="Calibri"/>
                <a:cs typeface="Calibri"/>
              </a:rPr>
              <a:t>(communément  </a:t>
            </a:r>
            <a:r>
              <a:rPr sz="900" spc="95" dirty="0">
                <a:latin typeface="Calibri"/>
                <a:cs typeface="Calibri"/>
              </a:rPr>
              <a:t>appelé </a:t>
            </a:r>
            <a:r>
              <a:rPr sz="900" spc="25" dirty="0">
                <a:latin typeface="Calibri"/>
                <a:cs typeface="Calibri"/>
              </a:rPr>
              <a:t>« </a:t>
            </a:r>
            <a:r>
              <a:rPr sz="900" spc="65" dirty="0">
                <a:latin typeface="Calibri"/>
                <a:cs typeface="Calibri"/>
              </a:rPr>
              <a:t>le </a:t>
            </a:r>
            <a:r>
              <a:rPr sz="900" spc="130" dirty="0">
                <a:latin typeface="Calibri"/>
                <a:cs typeface="Calibri"/>
              </a:rPr>
              <a:t>Code </a:t>
            </a:r>
            <a:r>
              <a:rPr sz="900" spc="20" dirty="0">
                <a:latin typeface="Calibri"/>
                <a:cs typeface="Calibri"/>
              </a:rPr>
              <a:t>»). </a:t>
            </a:r>
            <a:r>
              <a:rPr sz="900" spc="100" dirty="0">
                <a:latin typeface="Calibri"/>
                <a:cs typeface="Calibri"/>
              </a:rPr>
              <a:t>Pour </a:t>
            </a:r>
            <a:r>
              <a:rPr sz="900" spc="80" dirty="0">
                <a:latin typeface="Calibri"/>
                <a:cs typeface="Calibri"/>
              </a:rPr>
              <a:t>les aider </a:t>
            </a:r>
            <a:r>
              <a:rPr sz="900" spc="90" dirty="0">
                <a:latin typeface="Calibri"/>
                <a:cs typeface="Calibri"/>
              </a:rPr>
              <a:t>à </a:t>
            </a:r>
            <a:r>
              <a:rPr sz="900" spc="110" dirty="0">
                <a:latin typeface="Calibri"/>
                <a:cs typeface="Calibri"/>
              </a:rPr>
              <a:t>ne </a:t>
            </a:r>
            <a:r>
              <a:rPr sz="900" spc="114" dirty="0">
                <a:latin typeface="Calibri"/>
                <a:cs typeface="Calibri"/>
              </a:rPr>
              <a:t>pas </a:t>
            </a:r>
            <a:r>
              <a:rPr sz="900" spc="105" dirty="0">
                <a:latin typeface="Calibri"/>
                <a:cs typeface="Calibri"/>
              </a:rPr>
              <a:t>y </a:t>
            </a:r>
            <a:r>
              <a:rPr sz="900" spc="114" dirty="0">
                <a:latin typeface="Calibri"/>
                <a:cs typeface="Calibri"/>
              </a:rPr>
              <a:t>consa-  </a:t>
            </a:r>
            <a:r>
              <a:rPr sz="900" spc="80" dirty="0">
                <a:latin typeface="Calibri"/>
                <a:cs typeface="Calibri"/>
              </a:rPr>
              <a:t>crer </a:t>
            </a:r>
            <a:r>
              <a:rPr sz="900" spc="120" dirty="0">
                <a:latin typeface="Calibri"/>
                <a:cs typeface="Calibri"/>
              </a:rPr>
              <a:t>de </a:t>
            </a:r>
            <a:r>
              <a:rPr sz="900" spc="105" dirty="0">
                <a:latin typeface="Calibri"/>
                <a:cs typeface="Calibri"/>
              </a:rPr>
              <a:t>longues </a:t>
            </a:r>
            <a:r>
              <a:rPr sz="900" spc="95" dirty="0">
                <a:latin typeface="Calibri"/>
                <a:cs typeface="Calibri"/>
              </a:rPr>
              <a:t>semaines, </a:t>
            </a:r>
            <a:r>
              <a:rPr sz="900" spc="105" dirty="0">
                <a:latin typeface="Calibri"/>
                <a:cs typeface="Calibri"/>
              </a:rPr>
              <a:t>nous </a:t>
            </a:r>
            <a:r>
              <a:rPr sz="900" spc="90" dirty="0">
                <a:latin typeface="Calibri"/>
                <a:cs typeface="Calibri"/>
              </a:rPr>
              <a:t>organisons, </a:t>
            </a:r>
            <a:r>
              <a:rPr sz="900" spc="105" dirty="0">
                <a:latin typeface="Calibri"/>
                <a:cs typeface="Calibri"/>
              </a:rPr>
              <a:t>aux </a:t>
            </a:r>
            <a:r>
              <a:rPr sz="900" spc="125" dirty="0">
                <a:latin typeface="Calibri"/>
                <a:cs typeface="Calibri"/>
              </a:rPr>
              <a:t>pé-  </a:t>
            </a:r>
            <a:r>
              <a:rPr sz="900" spc="85" dirty="0">
                <a:latin typeface="Calibri"/>
                <a:cs typeface="Calibri"/>
              </a:rPr>
              <a:t>riodes </a:t>
            </a:r>
            <a:r>
              <a:rPr sz="900" spc="114" dirty="0">
                <a:latin typeface="Calibri"/>
                <a:cs typeface="Calibri"/>
              </a:rPr>
              <a:t>de </a:t>
            </a:r>
            <a:r>
              <a:rPr sz="900" spc="110" dirty="0">
                <a:latin typeface="Calibri"/>
                <a:cs typeface="Calibri"/>
              </a:rPr>
              <a:t>vacances </a:t>
            </a:r>
            <a:r>
              <a:rPr sz="900" spc="75" dirty="0">
                <a:latin typeface="Calibri"/>
                <a:cs typeface="Calibri"/>
              </a:rPr>
              <a:t>scolaires, </a:t>
            </a:r>
            <a:r>
              <a:rPr sz="900" spc="114" dirty="0">
                <a:latin typeface="Calibri"/>
                <a:cs typeface="Calibri"/>
              </a:rPr>
              <a:t>des </a:t>
            </a:r>
            <a:r>
              <a:rPr sz="900" spc="95" dirty="0">
                <a:latin typeface="Calibri"/>
                <a:cs typeface="Calibri"/>
              </a:rPr>
              <a:t>sessions </a:t>
            </a:r>
            <a:r>
              <a:rPr sz="900" spc="114" dirty="0">
                <a:latin typeface="Calibri"/>
                <a:cs typeface="Calibri"/>
              </a:rPr>
              <a:t>de </a:t>
            </a:r>
            <a:r>
              <a:rPr sz="900" spc="60" dirty="0">
                <a:latin typeface="Calibri"/>
                <a:cs typeface="Calibri"/>
              </a:rPr>
              <a:t>3  </a:t>
            </a:r>
            <a:r>
              <a:rPr sz="900" spc="65" dirty="0">
                <a:latin typeface="Calibri"/>
                <a:cs typeface="Calibri"/>
              </a:rPr>
              <a:t>jours, </a:t>
            </a:r>
            <a:r>
              <a:rPr sz="900" spc="100" dirty="0">
                <a:latin typeface="Calibri"/>
                <a:cs typeface="Calibri"/>
              </a:rPr>
              <a:t>encadrés </a:t>
            </a:r>
            <a:r>
              <a:rPr sz="900" spc="85" dirty="0">
                <a:latin typeface="Calibri"/>
                <a:cs typeface="Calibri"/>
              </a:rPr>
              <a:t>par </a:t>
            </a:r>
            <a:r>
              <a:rPr sz="900" spc="70" dirty="0">
                <a:latin typeface="Calibri"/>
                <a:cs typeface="Calibri"/>
              </a:rPr>
              <a:t>un(e) </a:t>
            </a:r>
            <a:r>
              <a:rPr sz="900" spc="85" dirty="0">
                <a:latin typeface="Calibri"/>
                <a:cs typeface="Calibri"/>
              </a:rPr>
              <a:t>enseignant(e) </a:t>
            </a:r>
            <a:r>
              <a:rPr sz="900" spc="70" dirty="0">
                <a:latin typeface="Calibri"/>
                <a:cs typeface="Calibri"/>
              </a:rPr>
              <a:t>expert(e).  </a:t>
            </a:r>
            <a:r>
              <a:rPr sz="900" spc="75" dirty="0">
                <a:latin typeface="Calibri"/>
                <a:cs typeface="Calibri"/>
              </a:rPr>
              <a:t>L’élève </a:t>
            </a:r>
            <a:r>
              <a:rPr sz="900" spc="65" dirty="0">
                <a:latin typeface="Calibri"/>
                <a:cs typeface="Calibri"/>
              </a:rPr>
              <a:t>s’inscrit </a:t>
            </a:r>
            <a:r>
              <a:rPr sz="900" spc="90" dirty="0">
                <a:latin typeface="Calibri"/>
                <a:cs typeface="Calibri"/>
              </a:rPr>
              <a:t>bien </a:t>
            </a:r>
            <a:r>
              <a:rPr sz="900" spc="95" dirty="0">
                <a:latin typeface="Calibri"/>
                <a:cs typeface="Calibri"/>
              </a:rPr>
              <a:t>avant </a:t>
            </a:r>
            <a:r>
              <a:rPr sz="900" spc="80" dirty="0">
                <a:latin typeface="Calibri"/>
                <a:cs typeface="Calibri"/>
              </a:rPr>
              <a:t>sur </a:t>
            </a:r>
            <a:r>
              <a:rPr sz="900" spc="105" dirty="0">
                <a:latin typeface="Calibri"/>
                <a:cs typeface="Calibri"/>
              </a:rPr>
              <a:t>une </a:t>
            </a:r>
            <a:r>
              <a:rPr sz="900" spc="85" dirty="0">
                <a:latin typeface="Calibri"/>
                <a:cs typeface="Calibri"/>
              </a:rPr>
              <a:t>session, </a:t>
            </a:r>
            <a:r>
              <a:rPr sz="900" spc="114" dirty="0">
                <a:latin typeface="Calibri"/>
                <a:cs typeface="Calibri"/>
              </a:rPr>
              <a:t>ce </a:t>
            </a:r>
            <a:r>
              <a:rPr sz="900" spc="95" dirty="0">
                <a:latin typeface="Calibri"/>
                <a:cs typeface="Calibri"/>
              </a:rPr>
              <a:t>qui</a:t>
            </a:r>
            <a:r>
              <a:rPr sz="900" spc="-80" dirty="0">
                <a:latin typeface="Calibri"/>
                <a:cs typeface="Calibri"/>
              </a:rPr>
              <a:t> </a:t>
            </a:r>
            <a:r>
              <a:rPr sz="900" spc="60" dirty="0">
                <a:latin typeface="Calibri"/>
                <a:cs typeface="Calibri"/>
              </a:rPr>
              <a:t>lui  </a:t>
            </a:r>
            <a:r>
              <a:rPr sz="900" spc="105" dirty="0">
                <a:latin typeface="Calibri"/>
                <a:cs typeface="Calibri"/>
              </a:rPr>
              <a:t>permet </a:t>
            </a:r>
            <a:r>
              <a:rPr sz="900" spc="120" dirty="0">
                <a:latin typeface="Calibri"/>
                <a:cs typeface="Calibri"/>
              </a:rPr>
              <a:t>de </a:t>
            </a:r>
            <a:r>
              <a:rPr sz="900" spc="125" dirty="0">
                <a:latin typeface="Calibri"/>
                <a:cs typeface="Calibri"/>
              </a:rPr>
              <a:t>commencer </a:t>
            </a:r>
            <a:r>
              <a:rPr sz="900" spc="90" dirty="0">
                <a:latin typeface="Calibri"/>
                <a:cs typeface="Calibri"/>
              </a:rPr>
              <a:t>à </a:t>
            </a:r>
            <a:r>
              <a:rPr sz="900" spc="95" dirty="0">
                <a:latin typeface="Calibri"/>
                <a:cs typeface="Calibri"/>
              </a:rPr>
              <a:t>se </a:t>
            </a:r>
            <a:r>
              <a:rPr sz="900" spc="70" dirty="0">
                <a:latin typeface="Calibri"/>
                <a:cs typeface="Calibri"/>
              </a:rPr>
              <a:t>familiariser </a:t>
            </a:r>
            <a:r>
              <a:rPr sz="900" spc="110" dirty="0">
                <a:latin typeface="Calibri"/>
                <a:cs typeface="Calibri"/>
              </a:rPr>
              <a:t>avec </a:t>
            </a:r>
            <a:r>
              <a:rPr sz="900" spc="80" dirty="0">
                <a:latin typeface="Calibri"/>
                <a:cs typeface="Calibri"/>
              </a:rPr>
              <a:t>les  </a:t>
            </a:r>
            <a:r>
              <a:rPr sz="900" spc="95" dirty="0">
                <a:latin typeface="Calibri"/>
                <a:cs typeface="Calibri"/>
              </a:rPr>
              <a:t>questions </a:t>
            </a:r>
            <a:r>
              <a:rPr sz="900" spc="114" dirty="0">
                <a:latin typeface="Calibri"/>
                <a:cs typeface="Calibri"/>
              </a:rPr>
              <a:t>de </a:t>
            </a:r>
            <a:r>
              <a:rPr sz="900" spc="100" dirty="0">
                <a:latin typeface="Calibri"/>
                <a:cs typeface="Calibri"/>
              </a:rPr>
              <a:t>code. </a:t>
            </a:r>
            <a:r>
              <a:rPr sz="900" spc="50" dirty="0">
                <a:latin typeface="Calibri"/>
                <a:cs typeface="Calibri"/>
              </a:rPr>
              <a:t>Il </a:t>
            </a:r>
            <a:r>
              <a:rPr sz="900" spc="75" dirty="0">
                <a:latin typeface="Calibri"/>
                <a:cs typeface="Calibri"/>
              </a:rPr>
              <a:t>suit </a:t>
            </a:r>
            <a:r>
              <a:rPr sz="900" spc="90" dirty="0">
                <a:latin typeface="Calibri"/>
                <a:cs typeface="Calibri"/>
              </a:rPr>
              <a:t>ensuite </a:t>
            </a:r>
            <a:r>
              <a:rPr sz="900" spc="60" dirty="0">
                <a:latin typeface="Calibri"/>
                <a:cs typeface="Calibri"/>
              </a:rPr>
              <a:t>la </a:t>
            </a:r>
            <a:r>
              <a:rPr sz="900" spc="90" dirty="0">
                <a:latin typeface="Calibri"/>
                <a:cs typeface="Calibri"/>
              </a:rPr>
              <a:t>formation </a:t>
            </a:r>
            <a:r>
              <a:rPr sz="900" spc="114" dirty="0">
                <a:latin typeface="Calibri"/>
                <a:cs typeface="Calibri"/>
              </a:rPr>
              <a:t>de </a:t>
            </a:r>
            <a:r>
              <a:rPr sz="900" spc="60" dirty="0">
                <a:latin typeface="Calibri"/>
                <a:cs typeface="Calibri"/>
              </a:rPr>
              <a:t>3  </a:t>
            </a:r>
            <a:r>
              <a:rPr sz="900" spc="65" dirty="0">
                <a:latin typeface="Calibri"/>
                <a:cs typeface="Calibri"/>
              </a:rPr>
              <a:t>jours, </a:t>
            </a:r>
            <a:r>
              <a:rPr sz="900" spc="80" dirty="0">
                <a:latin typeface="Calibri"/>
                <a:cs typeface="Calibri"/>
              </a:rPr>
              <a:t>soit </a:t>
            </a:r>
            <a:r>
              <a:rPr sz="900" spc="-25" dirty="0">
                <a:latin typeface="Calibri"/>
                <a:cs typeface="Calibri"/>
              </a:rPr>
              <a:t>21 </a:t>
            </a:r>
            <a:r>
              <a:rPr sz="900" spc="80" dirty="0">
                <a:latin typeface="Calibri"/>
                <a:cs typeface="Calibri"/>
              </a:rPr>
              <a:t>heures. </a:t>
            </a:r>
            <a:r>
              <a:rPr sz="900" spc="105" dirty="0">
                <a:latin typeface="Calibri"/>
                <a:cs typeface="Calibri"/>
              </a:rPr>
              <a:t>Cette </a:t>
            </a:r>
            <a:r>
              <a:rPr sz="900" spc="90" dirty="0">
                <a:latin typeface="Calibri"/>
                <a:cs typeface="Calibri"/>
              </a:rPr>
              <a:t>formation </a:t>
            </a:r>
            <a:r>
              <a:rPr sz="900" spc="85" dirty="0">
                <a:latin typeface="Calibri"/>
                <a:cs typeface="Calibri"/>
              </a:rPr>
              <a:t>est </a:t>
            </a:r>
            <a:r>
              <a:rPr sz="900" spc="100" dirty="0">
                <a:latin typeface="Calibri"/>
                <a:cs typeface="Calibri"/>
              </a:rPr>
              <a:t>rythmée  </a:t>
            </a:r>
            <a:r>
              <a:rPr sz="900" spc="85" dirty="0">
                <a:latin typeface="Calibri"/>
                <a:cs typeface="Calibri"/>
              </a:rPr>
              <a:t>par </a:t>
            </a:r>
            <a:r>
              <a:rPr sz="900" spc="110" dirty="0">
                <a:latin typeface="Calibri"/>
                <a:cs typeface="Calibri"/>
              </a:rPr>
              <a:t>des </a:t>
            </a:r>
            <a:r>
              <a:rPr sz="900" spc="85" dirty="0">
                <a:latin typeface="Calibri"/>
                <a:cs typeface="Calibri"/>
              </a:rPr>
              <a:t>cours, </a:t>
            </a:r>
            <a:r>
              <a:rPr sz="900" spc="114" dirty="0">
                <a:latin typeface="Calibri"/>
                <a:cs typeface="Calibri"/>
              </a:rPr>
              <a:t>des </a:t>
            </a:r>
            <a:r>
              <a:rPr sz="900" spc="90" dirty="0">
                <a:latin typeface="Calibri"/>
                <a:cs typeface="Calibri"/>
              </a:rPr>
              <a:t>travaux </a:t>
            </a:r>
            <a:r>
              <a:rPr sz="900" spc="100" dirty="0">
                <a:latin typeface="Calibri"/>
                <a:cs typeface="Calibri"/>
              </a:rPr>
              <a:t>en </a:t>
            </a:r>
            <a:r>
              <a:rPr sz="900" spc="95" dirty="0">
                <a:latin typeface="Calibri"/>
                <a:cs typeface="Calibri"/>
              </a:rPr>
              <a:t>groupe, </a:t>
            </a:r>
            <a:r>
              <a:rPr sz="900" spc="110" dirty="0">
                <a:latin typeface="Calibri"/>
                <a:cs typeface="Calibri"/>
              </a:rPr>
              <a:t>des </a:t>
            </a:r>
            <a:r>
              <a:rPr sz="900" spc="85" dirty="0">
                <a:latin typeface="Calibri"/>
                <a:cs typeface="Calibri"/>
              </a:rPr>
              <a:t>tests </a:t>
            </a:r>
            <a:r>
              <a:rPr sz="900" spc="114" dirty="0">
                <a:latin typeface="Calibri"/>
                <a:cs typeface="Calibri"/>
              </a:rPr>
              <a:t>de  code </a:t>
            </a:r>
            <a:r>
              <a:rPr sz="900" spc="85" dirty="0">
                <a:latin typeface="Calibri"/>
                <a:cs typeface="Calibri"/>
              </a:rPr>
              <a:t>et </a:t>
            </a:r>
            <a:r>
              <a:rPr sz="900" spc="114" dirty="0">
                <a:latin typeface="Calibri"/>
                <a:cs typeface="Calibri"/>
              </a:rPr>
              <a:t>des </a:t>
            </a:r>
            <a:r>
              <a:rPr sz="900" spc="95" dirty="0">
                <a:latin typeface="Calibri"/>
                <a:cs typeface="Calibri"/>
              </a:rPr>
              <a:t>exercices </a:t>
            </a:r>
            <a:r>
              <a:rPr sz="900" spc="85" dirty="0">
                <a:latin typeface="Calibri"/>
                <a:cs typeface="Calibri"/>
              </a:rPr>
              <a:t>autour </a:t>
            </a:r>
            <a:r>
              <a:rPr sz="900" spc="75" dirty="0">
                <a:latin typeface="Calibri"/>
                <a:cs typeface="Calibri"/>
              </a:rPr>
              <a:t>d’un </a:t>
            </a:r>
            <a:r>
              <a:rPr sz="900" spc="80" dirty="0">
                <a:latin typeface="Calibri"/>
                <a:cs typeface="Calibri"/>
              </a:rPr>
              <a:t>véhicule. </a:t>
            </a:r>
            <a:r>
              <a:rPr sz="900" spc="114" dirty="0">
                <a:latin typeface="Calibri"/>
                <a:cs typeface="Calibri"/>
              </a:rPr>
              <a:t>Nous  </a:t>
            </a:r>
            <a:r>
              <a:rPr sz="900" spc="90" dirty="0">
                <a:latin typeface="Calibri"/>
                <a:cs typeface="Calibri"/>
              </a:rPr>
              <a:t>conseillons </a:t>
            </a:r>
            <a:r>
              <a:rPr sz="900" spc="85" dirty="0">
                <a:latin typeface="Calibri"/>
                <a:cs typeface="Calibri"/>
              </a:rPr>
              <a:t>ensuite </a:t>
            </a:r>
            <a:r>
              <a:rPr sz="900" spc="90" dirty="0">
                <a:latin typeface="Calibri"/>
                <a:cs typeface="Calibri"/>
              </a:rPr>
              <a:t>à </a:t>
            </a:r>
            <a:r>
              <a:rPr sz="900" dirty="0">
                <a:latin typeface="Calibri"/>
                <a:cs typeface="Calibri"/>
              </a:rPr>
              <a:t>l’ </a:t>
            </a:r>
            <a:r>
              <a:rPr sz="900" spc="90" dirty="0">
                <a:latin typeface="Calibri"/>
                <a:cs typeface="Calibri"/>
              </a:rPr>
              <a:t>élève </a:t>
            </a:r>
            <a:r>
              <a:rPr sz="900" spc="120" dirty="0">
                <a:latin typeface="Calibri"/>
                <a:cs typeface="Calibri"/>
              </a:rPr>
              <a:t>de </a:t>
            </a:r>
            <a:r>
              <a:rPr sz="900" spc="70" dirty="0">
                <a:latin typeface="Calibri"/>
                <a:cs typeface="Calibri"/>
              </a:rPr>
              <a:t>s’entrainer </a:t>
            </a:r>
            <a:r>
              <a:rPr sz="900" spc="90" dirty="0">
                <a:latin typeface="Calibri"/>
                <a:cs typeface="Calibri"/>
              </a:rPr>
              <a:t>à </a:t>
            </a:r>
            <a:r>
              <a:rPr sz="900" spc="114" dirty="0">
                <a:latin typeface="Calibri"/>
                <a:cs typeface="Calibri"/>
              </a:rPr>
              <a:t>des  </a:t>
            </a:r>
            <a:r>
              <a:rPr sz="900" spc="85" dirty="0">
                <a:latin typeface="Calibri"/>
                <a:cs typeface="Calibri"/>
              </a:rPr>
              <a:t>tests </a:t>
            </a:r>
            <a:r>
              <a:rPr sz="900" spc="120" dirty="0">
                <a:latin typeface="Calibri"/>
                <a:cs typeface="Calibri"/>
              </a:rPr>
              <a:t>code </a:t>
            </a:r>
            <a:r>
              <a:rPr sz="900" spc="105" dirty="0">
                <a:latin typeface="Calibri"/>
                <a:cs typeface="Calibri"/>
              </a:rPr>
              <a:t>une </a:t>
            </a:r>
            <a:r>
              <a:rPr sz="900" spc="95" dirty="0">
                <a:latin typeface="Calibri"/>
                <a:cs typeface="Calibri"/>
              </a:rPr>
              <a:t>semaine, </a:t>
            </a:r>
            <a:r>
              <a:rPr sz="900" spc="90" dirty="0">
                <a:latin typeface="Calibri"/>
                <a:cs typeface="Calibri"/>
              </a:rPr>
              <a:t>puis </a:t>
            </a:r>
            <a:r>
              <a:rPr sz="900" spc="120" dirty="0">
                <a:latin typeface="Calibri"/>
                <a:cs typeface="Calibri"/>
              </a:rPr>
              <a:t>de </a:t>
            </a:r>
            <a:r>
              <a:rPr sz="900" spc="90" dirty="0">
                <a:latin typeface="Calibri"/>
                <a:cs typeface="Calibri"/>
              </a:rPr>
              <a:t>passer </a:t>
            </a:r>
            <a:r>
              <a:rPr sz="900" spc="80" dirty="0">
                <a:latin typeface="Calibri"/>
                <a:cs typeface="Calibri"/>
              </a:rPr>
              <a:t>l’examen.  C’est </a:t>
            </a:r>
            <a:r>
              <a:rPr sz="900" spc="105" dirty="0">
                <a:latin typeface="Calibri"/>
                <a:cs typeface="Calibri"/>
              </a:rPr>
              <a:t>une </a:t>
            </a:r>
            <a:r>
              <a:rPr sz="900" spc="95" dirty="0">
                <a:latin typeface="Calibri"/>
                <a:cs typeface="Calibri"/>
              </a:rPr>
              <a:t>formule </a:t>
            </a:r>
            <a:r>
              <a:rPr sz="900" spc="90" dirty="0">
                <a:latin typeface="Calibri"/>
                <a:cs typeface="Calibri"/>
              </a:rPr>
              <a:t>qui </a:t>
            </a:r>
            <a:r>
              <a:rPr sz="900" spc="70" dirty="0">
                <a:latin typeface="Calibri"/>
                <a:cs typeface="Calibri"/>
              </a:rPr>
              <a:t>plait </a:t>
            </a:r>
            <a:r>
              <a:rPr sz="900" spc="110" dirty="0">
                <a:latin typeface="Calibri"/>
                <a:cs typeface="Calibri"/>
              </a:rPr>
              <a:t>énormément </a:t>
            </a:r>
            <a:r>
              <a:rPr sz="900" spc="90" dirty="0">
                <a:latin typeface="Calibri"/>
                <a:cs typeface="Calibri"/>
              </a:rPr>
              <a:t>à </a:t>
            </a:r>
            <a:r>
              <a:rPr sz="900" spc="110" dirty="0">
                <a:latin typeface="Calibri"/>
                <a:cs typeface="Calibri"/>
              </a:rPr>
              <a:t>ceux </a:t>
            </a:r>
            <a:r>
              <a:rPr sz="900" spc="90" dirty="0">
                <a:latin typeface="Calibri"/>
                <a:cs typeface="Calibri"/>
              </a:rPr>
              <a:t>qui  </a:t>
            </a:r>
            <a:r>
              <a:rPr sz="900" spc="55" dirty="0">
                <a:latin typeface="Calibri"/>
                <a:cs typeface="Calibri"/>
              </a:rPr>
              <a:t>l’ont</a:t>
            </a:r>
            <a:r>
              <a:rPr sz="900" spc="35" dirty="0">
                <a:latin typeface="Calibri"/>
                <a:cs typeface="Calibri"/>
              </a:rPr>
              <a:t> </a:t>
            </a:r>
            <a:r>
              <a:rPr sz="900" spc="80" dirty="0">
                <a:latin typeface="Calibri"/>
                <a:cs typeface="Calibri"/>
              </a:rPr>
              <a:t>choisie.</a:t>
            </a:r>
            <a:endParaRPr sz="900" dirty="0">
              <a:latin typeface="Calibri"/>
              <a:cs typeface="Calibri"/>
            </a:endParaRPr>
          </a:p>
        </p:txBody>
      </p:sp>
      <p:graphicFrame>
        <p:nvGraphicFramePr>
          <p:cNvPr id="16" name="object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54213910"/>
              </p:ext>
            </p:extLst>
          </p:nvPr>
        </p:nvGraphicFramePr>
        <p:xfrm>
          <a:off x="11300332" y="7364334"/>
          <a:ext cx="3634104" cy="250473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8300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5171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9938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84175">
                <a:tc>
                  <a:txBody>
                    <a:bodyPr/>
                    <a:lstStyle/>
                    <a:p>
                      <a:pPr marL="41910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1200" spc="135" dirty="0">
                          <a:latin typeface="Calibri"/>
                          <a:cs typeface="Calibri"/>
                        </a:rPr>
                        <a:t>Lundi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3937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1200" spc="110" dirty="0">
                          <a:latin typeface="Calibri"/>
                          <a:cs typeface="Calibri"/>
                        </a:rPr>
                        <a:t>17h00-19h00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3937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  <a:solidFill>
                      <a:srgbClr val="FFE6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7591">
                <a:tc>
                  <a:txBody>
                    <a:bodyPr/>
                    <a:lstStyle/>
                    <a:p>
                      <a:pPr marL="41910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1200" spc="135" dirty="0">
                          <a:latin typeface="Calibri"/>
                          <a:cs typeface="Calibri"/>
                        </a:rPr>
                        <a:t>mardi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3937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1200" spc="120" dirty="0">
                          <a:latin typeface="Calibri"/>
                          <a:cs typeface="Calibri"/>
                        </a:rPr>
                        <a:t>10h00-12h00</a:t>
                      </a:r>
                      <a:endParaRPr sz="1200" dirty="0">
                        <a:latin typeface="Calibri"/>
                        <a:cs typeface="Calibri"/>
                      </a:endParaRPr>
                    </a:p>
                  </a:txBody>
                  <a:tcPr marL="0" marR="0" marT="3937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1200" spc="110" dirty="0">
                          <a:latin typeface="Calibri"/>
                          <a:cs typeface="Calibri"/>
                        </a:rPr>
                        <a:t>14h00-19h00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3937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  <a:solidFill>
                      <a:srgbClr val="FFE6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33070">
                <a:tc>
                  <a:txBody>
                    <a:bodyPr/>
                    <a:lstStyle/>
                    <a:p>
                      <a:pPr marL="41910">
                        <a:lnSpc>
                          <a:spcPct val="100000"/>
                        </a:lnSpc>
                        <a:spcBef>
                          <a:spcPts val="309"/>
                        </a:spcBef>
                      </a:pPr>
                      <a:r>
                        <a:rPr sz="1200" spc="135" dirty="0">
                          <a:latin typeface="Calibri"/>
                          <a:cs typeface="Calibri"/>
                        </a:rPr>
                        <a:t>mercredi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39369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200" dirty="0">
                          <a:latin typeface="Times New Roman"/>
                          <a:cs typeface="Times New Roman"/>
                        </a:rPr>
                        <a:t>10h00 - 12h00</a:t>
                      </a:r>
                      <a:endParaRPr sz="12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09"/>
                        </a:spcBef>
                      </a:pPr>
                      <a:r>
                        <a:rPr sz="1200" spc="110" dirty="0">
                          <a:latin typeface="Calibri"/>
                          <a:cs typeface="Calibri"/>
                        </a:rPr>
                        <a:t>1</a:t>
                      </a:r>
                      <a:r>
                        <a:rPr lang="fr-FR" sz="1200" spc="110" dirty="0">
                          <a:latin typeface="Calibri"/>
                          <a:cs typeface="Calibri"/>
                        </a:rPr>
                        <a:t>3</a:t>
                      </a:r>
                      <a:r>
                        <a:rPr sz="1200" spc="110" dirty="0">
                          <a:latin typeface="Calibri"/>
                          <a:cs typeface="Calibri"/>
                        </a:rPr>
                        <a:t>h00-19h00</a:t>
                      </a:r>
                      <a:endParaRPr sz="1200" dirty="0">
                        <a:latin typeface="Calibri"/>
                        <a:cs typeface="Calibri"/>
                      </a:endParaRPr>
                    </a:p>
                  </a:txBody>
                  <a:tcPr marL="0" marR="0" marT="39369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  <a:solidFill>
                      <a:srgbClr val="FFE6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25576">
                <a:tc>
                  <a:txBody>
                    <a:bodyPr/>
                    <a:lstStyle/>
                    <a:p>
                      <a:pPr marL="41910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sz="1200" spc="110" dirty="0">
                          <a:latin typeface="Calibri"/>
                          <a:cs typeface="Calibri"/>
                        </a:rPr>
                        <a:t>jeudi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3810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sz="1200" spc="120" dirty="0">
                          <a:latin typeface="Calibri"/>
                          <a:cs typeface="Calibri"/>
                        </a:rPr>
                        <a:t>10h00-12h00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3810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sz="1200" spc="110" dirty="0">
                          <a:latin typeface="Calibri"/>
                          <a:cs typeface="Calibri"/>
                        </a:rPr>
                        <a:t>1</a:t>
                      </a:r>
                      <a:r>
                        <a:rPr lang="fr-FR" sz="1200" spc="110" dirty="0">
                          <a:latin typeface="Calibri"/>
                          <a:cs typeface="Calibri"/>
                        </a:rPr>
                        <a:t>4</a:t>
                      </a:r>
                      <a:r>
                        <a:rPr sz="1200" spc="110" dirty="0">
                          <a:latin typeface="Calibri"/>
                          <a:cs typeface="Calibri"/>
                        </a:rPr>
                        <a:t>h00-19h00</a:t>
                      </a:r>
                      <a:endParaRPr sz="1200" dirty="0">
                        <a:latin typeface="Calibri"/>
                        <a:cs typeface="Calibri"/>
                      </a:endParaRPr>
                    </a:p>
                  </a:txBody>
                  <a:tcPr marL="0" marR="0" marT="3810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  <a:solidFill>
                      <a:srgbClr val="FFE6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25525">
                <a:tc>
                  <a:txBody>
                    <a:bodyPr/>
                    <a:lstStyle/>
                    <a:p>
                      <a:pPr marL="41910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sz="1200" spc="130" dirty="0">
                          <a:latin typeface="Calibri"/>
                          <a:cs typeface="Calibri"/>
                        </a:rPr>
                        <a:t>vendredi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3810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sz="1200" spc="120" dirty="0">
                          <a:latin typeface="Calibri"/>
                          <a:cs typeface="Calibri"/>
                        </a:rPr>
                        <a:t>10h00-12h00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3810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sz="1200" spc="110" dirty="0">
                          <a:latin typeface="Calibri"/>
                          <a:cs typeface="Calibri"/>
                        </a:rPr>
                        <a:t>14h00-19h00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3810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  <a:solidFill>
                      <a:srgbClr val="FFE6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18795">
                <a:tc>
                  <a:txBody>
                    <a:bodyPr/>
                    <a:lstStyle/>
                    <a:p>
                      <a:pPr marL="41910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1200" spc="145" dirty="0">
                          <a:latin typeface="Calibri"/>
                          <a:cs typeface="Calibri"/>
                        </a:rPr>
                        <a:t>samedi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3873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200" spc="110" dirty="0">
                          <a:latin typeface="+mn-lt"/>
                          <a:cs typeface="Calibri"/>
                        </a:rPr>
                        <a:t>8h00 – 15h00</a:t>
                      </a:r>
                      <a:endParaRPr sz="12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endParaRPr sz="1200" dirty="0">
                        <a:latin typeface="Calibri"/>
                        <a:cs typeface="Calibri"/>
                      </a:endParaRPr>
                    </a:p>
                  </a:txBody>
                  <a:tcPr marL="0" marR="0" marT="3873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  <a:solidFill>
                      <a:srgbClr val="FFE6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17" name="object 17"/>
          <p:cNvSpPr txBox="1"/>
          <p:nvPr/>
        </p:nvSpPr>
        <p:spPr>
          <a:xfrm>
            <a:off x="12294743" y="7052703"/>
            <a:ext cx="1601470" cy="2089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110" dirty="0">
                <a:latin typeface="Calibri"/>
                <a:cs typeface="Calibri"/>
              </a:rPr>
              <a:t>Horaires</a:t>
            </a:r>
            <a:r>
              <a:rPr sz="1200" spc="5" dirty="0">
                <a:latin typeface="Calibri"/>
                <a:cs typeface="Calibri"/>
              </a:rPr>
              <a:t> </a:t>
            </a:r>
            <a:r>
              <a:rPr sz="1200" spc="110" dirty="0">
                <a:latin typeface="Calibri"/>
                <a:cs typeface="Calibri"/>
              </a:rPr>
              <a:t>d’ouverture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457238" y="9228149"/>
            <a:ext cx="6960870" cy="1005840"/>
          </a:xfrm>
          <a:prstGeom prst="rect">
            <a:avLst/>
          </a:prstGeom>
          <a:ln w="9525">
            <a:solidFill>
              <a:srgbClr val="000000"/>
            </a:solidFill>
          </a:ln>
        </p:spPr>
        <p:txBody>
          <a:bodyPr vert="horz" wrap="square" lIns="0" tIns="66675" rIns="0" bIns="0" rtlCol="0">
            <a:spAutoFit/>
          </a:bodyPr>
          <a:lstStyle/>
          <a:p>
            <a:pPr marR="56515" algn="r">
              <a:lnSpc>
                <a:spcPct val="100000"/>
              </a:lnSpc>
              <a:spcBef>
                <a:spcPts val="525"/>
              </a:spcBef>
            </a:pPr>
            <a:r>
              <a:rPr sz="800" b="1" spc="55" dirty="0">
                <a:latin typeface="Calibri"/>
                <a:cs typeface="Calibri"/>
              </a:rPr>
              <a:t>B:</a:t>
            </a:r>
            <a:endParaRPr sz="800">
              <a:latin typeface="Calibri"/>
              <a:cs typeface="Calibri"/>
            </a:endParaRPr>
          </a:p>
          <a:p>
            <a:pPr marL="40005" marR="31750" algn="just">
              <a:lnSpc>
                <a:spcPts val="1200"/>
              </a:lnSpc>
              <a:spcBef>
                <a:spcPts val="65"/>
              </a:spcBef>
            </a:pPr>
            <a:r>
              <a:rPr sz="800" spc="95" dirty="0">
                <a:latin typeface="Calibri"/>
                <a:cs typeface="Calibri"/>
              </a:rPr>
              <a:t>Permis </a:t>
            </a:r>
            <a:r>
              <a:rPr sz="800" spc="110" dirty="0">
                <a:latin typeface="Calibri"/>
                <a:cs typeface="Calibri"/>
              </a:rPr>
              <a:t>de </a:t>
            </a:r>
            <a:r>
              <a:rPr sz="800" spc="85" dirty="0">
                <a:latin typeface="Calibri"/>
                <a:cs typeface="Calibri"/>
              </a:rPr>
              <a:t>conduire </a:t>
            </a:r>
            <a:r>
              <a:rPr sz="800" spc="65" dirty="0">
                <a:latin typeface="Calibri"/>
                <a:cs typeface="Calibri"/>
              </a:rPr>
              <a:t>voiture</a:t>
            </a:r>
            <a:r>
              <a:rPr sz="800" b="1" spc="65" dirty="0">
                <a:latin typeface="Calibri"/>
                <a:cs typeface="Calibri"/>
              </a:rPr>
              <a:t>; </a:t>
            </a:r>
            <a:r>
              <a:rPr sz="800" b="1" spc="110" dirty="0">
                <a:latin typeface="Calibri"/>
                <a:cs typeface="Calibri"/>
              </a:rPr>
              <a:t>BEA </a:t>
            </a:r>
            <a:r>
              <a:rPr sz="800" b="1" spc="25" dirty="0">
                <a:latin typeface="Calibri"/>
                <a:cs typeface="Calibri"/>
              </a:rPr>
              <a:t>: </a:t>
            </a:r>
            <a:r>
              <a:rPr sz="800" spc="90" dirty="0">
                <a:latin typeface="Calibri"/>
                <a:cs typeface="Calibri"/>
              </a:rPr>
              <a:t>Permis </a:t>
            </a:r>
            <a:r>
              <a:rPr sz="800" spc="110" dirty="0">
                <a:latin typeface="Calibri"/>
                <a:cs typeface="Calibri"/>
              </a:rPr>
              <a:t>de </a:t>
            </a:r>
            <a:r>
              <a:rPr sz="800" spc="85" dirty="0">
                <a:latin typeface="Calibri"/>
                <a:cs typeface="Calibri"/>
              </a:rPr>
              <a:t>conduire </a:t>
            </a:r>
            <a:r>
              <a:rPr sz="800" spc="70" dirty="0">
                <a:latin typeface="Calibri"/>
                <a:cs typeface="Calibri"/>
              </a:rPr>
              <a:t>voiture </a:t>
            </a:r>
            <a:r>
              <a:rPr sz="800" spc="85" dirty="0">
                <a:latin typeface="Calibri"/>
                <a:cs typeface="Calibri"/>
              </a:rPr>
              <a:t>automatique. </a:t>
            </a:r>
            <a:r>
              <a:rPr sz="800" spc="25" dirty="0">
                <a:latin typeface="Calibri"/>
                <a:cs typeface="Calibri"/>
              </a:rPr>
              <a:t>; </a:t>
            </a:r>
            <a:r>
              <a:rPr sz="800" b="1" spc="130" dirty="0">
                <a:latin typeface="Calibri"/>
                <a:cs typeface="Calibri"/>
              </a:rPr>
              <a:t>AAC </a:t>
            </a:r>
            <a:r>
              <a:rPr sz="800" b="1" spc="25" dirty="0">
                <a:latin typeface="Calibri"/>
                <a:cs typeface="Calibri"/>
              </a:rPr>
              <a:t>: </a:t>
            </a:r>
            <a:r>
              <a:rPr sz="800" spc="85" dirty="0">
                <a:latin typeface="Calibri"/>
                <a:cs typeface="Calibri"/>
              </a:rPr>
              <a:t>apprentissage </a:t>
            </a:r>
            <a:r>
              <a:rPr sz="800" spc="80" dirty="0">
                <a:latin typeface="Calibri"/>
                <a:cs typeface="Calibri"/>
              </a:rPr>
              <a:t>anticipé </a:t>
            </a:r>
            <a:r>
              <a:rPr sz="800" spc="110" dirty="0">
                <a:latin typeface="Calibri"/>
                <a:cs typeface="Calibri"/>
              </a:rPr>
              <a:t>de </a:t>
            </a:r>
            <a:r>
              <a:rPr sz="800" spc="50" dirty="0">
                <a:latin typeface="Calibri"/>
                <a:cs typeface="Calibri"/>
              </a:rPr>
              <a:t>la </a:t>
            </a:r>
            <a:r>
              <a:rPr sz="800" spc="90" dirty="0">
                <a:latin typeface="Calibri"/>
                <a:cs typeface="Calibri"/>
              </a:rPr>
              <a:t>conduite </a:t>
            </a:r>
            <a:r>
              <a:rPr sz="800" spc="80" dirty="0">
                <a:latin typeface="Calibri"/>
                <a:cs typeface="Calibri"/>
              </a:rPr>
              <a:t>(conduite  </a:t>
            </a:r>
            <a:r>
              <a:rPr sz="800" spc="105" dirty="0">
                <a:latin typeface="Calibri"/>
                <a:cs typeface="Calibri"/>
              </a:rPr>
              <a:t>accompagnée) </a:t>
            </a:r>
            <a:r>
              <a:rPr sz="800" spc="25" dirty="0">
                <a:latin typeface="Calibri"/>
                <a:cs typeface="Calibri"/>
              </a:rPr>
              <a:t>; </a:t>
            </a:r>
            <a:r>
              <a:rPr sz="800" b="1" spc="110" dirty="0">
                <a:latin typeface="Calibri"/>
                <a:cs typeface="Calibri"/>
              </a:rPr>
              <a:t>BE </a:t>
            </a:r>
            <a:r>
              <a:rPr sz="800" b="1" spc="25" dirty="0">
                <a:latin typeface="Calibri"/>
                <a:cs typeface="Calibri"/>
              </a:rPr>
              <a:t>: </a:t>
            </a:r>
            <a:r>
              <a:rPr sz="800" spc="90" dirty="0">
                <a:latin typeface="Calibri"/>
                <a:cs typeface="Calibri"/>
              </a:rPr>
              <a:t>Permis </a:t>
            </a:r>
            <a:r>
              <a:rPr sz="800" spc="110" dirty="0">
                <a:latin typeface="Calibri"/>
                <a:cs typeface="Calibri"/>
              </a:rPr>
              <a:t>de </a:t>
            </a:r>
            <a:r>
              <a:rPr sz="800" spc="85" dirty="0">
                <a:latin typeface="Calibri"/>
                <a:cs typeface="Calibri"/>
              </a:rPr>
              <a:t>conduire </a:t>
            </a:r>
            <a:r>
              <a:rPr sz="800" spc="95" dirty="0">
                <a:latin typeface="Calibri"/>
                <a:cs typeface="Calibri"/>
              </a:rPr>
              <a:t>un </a:t>
            </a:r>
            <a:r>
              <a:rPr sz="800" spc="100" dirty="0">
                <a:latin typeface="Calibri"/>
                <a:cs typeface="Calibri"/>
              </a:rPr>
              <a:t>ensemble </a:t>
            </a:r>
            <a:r>
              <a:rPr sz="800" spc="110" dirty="0">
                <a:latin typeface="Calibri"/>
                <a:cs typeface="Calibri"/>
              </a:rPr>
              <a:t>de </a:t>
            </a:r>
            <a:r>
              <a:rPr sz="800" spc="85" dirty="0">
                <a:latin typeface="Calibri"/>
                <a:cs typeface="Calibri"/>
              </a:rPr>
              <a:t>véhicules </a:t>
            </a:r>
            <a:r>
              <a:rPr sz="800" spc="110" dirty="0">
                <a:latin typeface="Calibri"/>
                <a:cs typeface="Calibri"/>
              </a:rPr>
              <a:t>composé </a:t>
            </a:r>
            <a:r>
              <a:rPr sz="800" spc="75" dirty="0">
                <a:latin typeface="Calibri"/>
                <a:cs typeface="Calibri"/>
              </a:rPr>
              <a:t>d’une voiture et d’une </a:t>
            </a:r>
            <a:r>
              <a:rPr sz="800" spc="90" dirty="0">
                <a:latin typeface="Calibri"/>
                <a:cs typeface="Calibri"/>
              </a:rPr>
              <a:t>remorque </a:t>
            </a:r>
            <a:r>
              <a:rPr sz="800" b="1" spc="30" dirty="0">
                <a:latin typeface="Calibri"/>
                <a:cs typeface="Calibri"/>
              </a:rPr>
              <a:t>; </a:t>
            </a:r>
            <a:r>
              <a:rPr sz="800" b="1" spc="15" dirty="0">
                <a:latin typeface="Calibri"/>
                <a:cs typeface="Calibri"/>
              </a:rPr>
              <a:t>A1 </a:t>
            </a:r>
            <a:r>
              <a:rPr sz="800" b="1" spc="25" dirty="0">
                <a:latin typeface="Calibri"/>
                <a:cs typeface="Calibri"/>
              </a:rPr>
              <a:t>: </a:t>
            </a:r>
            <a:r>
              <a:rPr sz="800" spc="90" dirty="0">
                <a:latin typeface="Calibri"/>
                <a:cs typeface="Calibri"/>
              </a:rPr>
              <a:t>Permis </a:t>
            </a:r>
            <a:r>
              <a:rPr sz="800" spc="105" dirty="0">
                <a:latin typeface="Calibri"/>
                <a:cs typeface="Calibri"/>
              </a:rPr>
              <a:t>moto  </a:t>
            </a:r>
            <a:r>
              <a:rPr sz="800" spc="85" dirty="0">
                <a:latin typeface="Calibri"/>
                <a:cs typeface="Calibri"/>
              </a:rPr>
              <a:t>permettant </a:t>
            </a:r>
            <a:r>
              <a:rPr sz="800" spc="105" dirty="0">
                <a:latin typeface="Calibri"/>
                <a:cs typeface="Calibri"/>
              </a:rPr>
              <a:t>de </a:t>
            </a:r>
            <a:r>
              <a:rPr sz="800" spc="85" dirty="0">
                <a:latin typeface="Calibri"/>
                <a:cs typeface="Calibri"/>
              </a:rPr>
              <a:t>conduire </a:t>
            </a:r>
            <a:r>
              <a:rPr sz="800" spc="95" dirty="0">
                <a:latin typeface="Calibri"/>
                <a:cs typeface="Calibri"/>
              </a:rPr>
              <a:t>un </a:t>
            </a:r>
            <a:r>
              <a:rPr sz="800" spc="80" dirty="0">
                <a:latin typeface="Calibri"/>
                <a:cs typeface="Calibri"/>
              </a:rPr>
              <a:t>véhicule </a:t>
            </a:r>
            <a:r>
              <a:rPr sz="800" spc="110" dirty="0">
                <a:latin typeface="Calibri"/>
                <a:cs typeface="Calibri"/>
              </a:rPr>
              <a:t>de </a:t>
            </a:r>
            <a:r>
              <a:rPr sz="800" spc="114" dirty="0">
                <a:latin typeface="Calibri"/>
                <a:cs typeface="Calibri"/>
              </a:rPr>
              <a:t>maximum </a:t>
            </a:r>
            <a:r>
              <a:rPr sz="800" spc="60" dirty="0">
                <a:latin typeface="Calibri"/>
                <a:cs typeface="Calibri"/>
              </a:rPr>
              <a:t>125cm3 </a:t>
            </a:r>
            <a:r>
              <a:rPr sz="800" b="1" spc="30" dirty="0">
                <a:latin typeface="Calibri"/>
                <a:cs typeface="Calibri"/>
              </a:rPr>
              <a:t>; </a:t>
            </a:r>
            <a:r>
              <a:rPr sz="800" b="1" spc="100" dirty="0">
                <a:latin typeface="Calibri"/>
                <a:cs typeface="Calibri"/>
              </a:rPr>
              <a:t>A2 </a:t>
            </a:r>
            <a:r>
              <a:rPr sz="800" b="1" spc="25" dirty="0">
                <a:latin typeface="Calibri"/>
                <a:cs typeface="Calibri"/>
              </a:rPr>
              <a:t>: </a:t>
            </a:r>
            <a:r>
              <a:rPr sz="800" spc="90" dirty="0">
                <a:latin typeface="Calibri"/>
                <a:cs typeface="Calibri"/>
              </a:rPr>
              <a:t>Permis </a:t>
            </a:r>
            <a:r>
              <a:rPr sz="800" spc="105" dirty="0">
                <a:latin typeface="Calibri"/>
                <a:cs typeface="Calibri"/>
              </a:rPr>
              <a:t>moto </a:t>
            </a:r>
            <a:r>
              <a:rPr sz="800" spc="85" dirty="0">
                <a:latin typeface="Calibri"/>
                <a:cs typeface="Calibri"/>
              </a:rPr>
              <a:t>permettant </a:t>
            </a:r>
            <a:r>
              <a:rPr sz="800" spc="110" dirty="0">
                <a:latin typeface="Calibri"/>
                <a:cs typeface="Calibri"/>
              </a:rPr>
              <a:t>de </a:t>
            </a:r>
            <a:r>
              <a:rPr sz="800" spc="85" dirty="0">
                <a:latin typeface="Calibri"/>
                <a:cs typeface="Calibri"/>
              </a:rPr>
              <a:t>conduire </a:t>
            </a:r>
            <a:r>
              <a:rPr sz="800" spc="95" dirty="0">
                <a:latin typeface="Calibri"/>
                <a:cs typeface="Calibri"/>
              </a:rPr>
              <a:t>un </a:t>
            </a:r>
            <a:r>
              <a:rPr sz="800" spc="80" dirty="0">
                <a:latin typeface="Calibri"/>
                <a:cs typeface="Calibri"/>
              </a:rPr>
              <a:t>véhicule </a:t>
            </a:r>
            <a:r>
              <a:rPr sz="800" spc="110" dirty="0">
                <a:latin typeface="Calibri"/>
                <a:cs typeface="Calibri"/>
              </a:rPr>
              <a:t>de </a:t>
            </a:r>
            <a:r>
              <a:rPr sz="800" spc="114" dirty="0">
                <a:latin typeface="Calibri"/>
                <a:cs typeface="Calibri"/>
              </a:rPr>
              <a:t>maximum </a:t>
            </a:r>
            <a:r>
              <a:rPr sz="800" spc="40" dirty="0">
                <a:latin typeface="Calibri"/>
                <a:cs typeface="Calibri"/>
              </a:rPr>
              <a:t>47,5  </a:t>
            </a:r>
            <a:r>
              <a:rPr sz="800" spc="100" dirty="0">
                <a:latin typeface="Calibri"/>
                <a:cs typeface="Calibri"/>
              </a:rPr>
              <a:t>CV; </a:t>
            </a:r>
            <a:r>
              <a:rPr sz="800" b="1" spc="95" dirty="0">
                <a:latin typeface="Calibri"/>
                <a:cs typeface="Calibri"/>
              </a:rPr>
              <a:t>B96 </a:t>
            </a:r>
            <a:r>
              <a:rPr sz="800" b="1" spc="25" dirty="0">
                <a:latin typeface="Calibri"/>
                <a:cs typeface="Calibri"/>
              </a:rPr>
              <a:t>: </a:t>
            </a:r>
            <a:r>
              <a:rPr sz="800" spc="85" dirty="0">
                <a:latin typeface="Calibri"/>
                <a:cs typeface="Calibri"/>
              </a:rPr>
              <a:t>Extension </a:t>
            </a:r>
            <a:r>
              <a:rPr sz="800" spc="110" dirty="0">
                <a:latin typeface="Calibri"/>
                <a:cs typeface="Calibri"/>
              </a:rPr>
              <a:t>du </a:t>
            </a:r>
            <a:r>
              <a:rPr sz="800" spc="90" dirty="0">
                <a:latin typeface="Calibri"/>
                <a:cs typeface="Calibri"/>
              </a:rPr>
              <a:t>permis </a:t>
            </a:r>
            <a:r>
              <a:rPr sz="800" spc="135" dirty="0">
                <a:latin typeface="Calibri"/>
                <a:cs typeface="Calibri"/>
              </a:rPr>
              <a:t>B </a:t>
            </a:r>
            <a:r>
              <a:rPr sz="800" spc="75" dirty="0">
                <a:latin typeface="Calibri"/>
                <a:cs typeface="Calibri"/>
              </a:rPr>
              <a:t>autorisant </a:t>
            </a:r>
            <a:r>
              <a:rPr sz="800" spc="95" dirty="0">
                <a:latin typeface="Calibri"/>
                <a:cs typeface="Calibri"/>
              </a:rPr>
              <a:t>un </a:t>
            </a:r>
            <a:r>
              <a:rPr sz="800" spc="100" dirty="0">
                <a:latin typeface="Calibri"/>
                <a:cs typeface="Calibri"/>
              </a:rPr>
              <a:t>ensemble </a:t>
            </a:r>
            <a:r>
              <a:rPr sz="800" spc="110" dirty="0">
                <a:latin typeface="Calibri"/>
                <a:cs typeface="Calibri"/>
              </a:rPr>
              <a:t>de </a:t>
            </a:r>
            <a:r>
              <a:rPr sz="800" spc="80" dirty="0">
                <a:latin typeface="Calibri"/>
                <a:cs typeface="Calibri"/>
              </a:rPr>
              <a:t>véhicule </a:t>
            </a:r>
            <a:r>
              <a:rPr sz="800" spc="75" dirty="0">
                <a:latin typeface="Calibri"/>
                <a:cs typeface="Calibri"/>
              </a:rPr>
              <a:t>entre </a:t>
            </a:r>
            <a:r>
              <a:rPr sz="800" spc="45" dirty="0">
                <a:latin typeface="Calibri"/>
                <a:cs typeface="Calibri"/>
              </a:rPr>
              <a:t>3,5 </a:t>
            </a:r>
            <a:r>
              <a:rPr sz="800" spc="85" dirty="0">
                <a:latin typeface="Calibri"/>
                <a:cs typeface="Calibri"/>
              </a:rPr>
              <a:t>et </a:t>
            </a:r>
            <a:r>
              <a:rPr sz="800" spc="70" dirty="0">
                <a:latin typeface="Calibri"/>
                <a:cs typeface="Calibri"/>
              </a:rPr>
              <a:t>4,250 </a:t>
            </a:r>
            <a:r>
              <a:rPr sz="800" spc="90" dirty="0">
                <a:latin typeface="Calibri"/>
                <a:cs typeface="Calibri"/>
              </a:rPr>
              <a:t>tonnes </a:t>
            </a:r>
            <a:r>
              <a:rPr sz="800" spc="25" dirty="0">
                <a:latin typeface="Calibri"/>
                <a:cs typeface="Calibri"/>
              </a:rPr>
              <a:t>; </a:t>
            </a:r>
            <a:r>
              <a:rPr sz="800" b="1" spc="90" dirty="0">
                <a:latin typeface="Calibri"/>
                <a:cs typeface="Calibri"/>
              </a:rPr>
              <a:t>AM </a:t>
            </a:r>
            <a:r>
              <a:rPr sz="800" b="1" spc="25" dirty="0">
                <a:latin typeface="Calibri"/>
                <a:cs typeface="Calibri"/>
              </a:rPr>
              <a:t>: </a:t>
            </a:r>
            <a:r>
              <a:rPr sz="800" spc="85" dirty="0">
                <a:latin typeface="Calibri"/>
                <a:cs typeface="Calibri"/>
              </a:rPr>
              <a:t>Formation permettant </a:t>
            </a:r>
            <a:r>
              <a:rPr sz="800" spc="105" dirty="0">
                <a:latin typeface="Calibri"/>
                <a:cs typeface="Calibri"/>
              </a:rPr>
              <a:t>de   </a:t>
            </a:r>
            <a:r>
              <a:rPr sz="800" spc="85" dirty="0">
                <a:latin typeface="Calibri"/>
                <a:cs typeface="Calibri"/>
              </a:rPr>
              <a:t>conduire</a:t>
            </a:r>
            <a:r>
              <a:rPr sz="800" spc="45" dirty="0">
                <a:latin typeface="Calibri"/>
                <a:cs typeface="Calibri"/>
              </a:rPr>
              <a:t> </a:t>
            </a:r>
            <a:r>
              <a:rPr sz="800" spc="95" dirty="0">
                <a:latin typeface="Calibri"/>
                <a:cs typeface="Calibri"/>
              </a:rPr>
              <a:t>un</a:t>
            </a:r>
            <a:r>
              <a:rPr sz="800" spc="40" dirty="0">
                <a:latin typeface="Calibri"/>
                <a:cs typeface="Calibri"/>
              </a:rPr>
              <a:t> </a:t>
            </a:r>
            <a:r>
              <a:rPr sz="800" spc="80" dirty="0">
                <a:latin typeface="Calibri"/>
                <a:cs typeface="Calibri"/>
              </a:rPr>
              <a:t>véhicule</a:t>
            </a:r>
            <a:r>
              <a:rPr sz="800" spc="45" dirty="0">
                <a:latin typeface="Calibri"/>
                <a:cs typeface="Calibri"/>
              </a:rPr>
              <a:t> </a:t>
            </a:r>
            <a:r>
              <a:rPr sz="800" spc="70" dirty="0">
                <a:latin typeface="Calibri"/>
                <a:cs typeface="Calibri"/>
              </a:rPr>
              <a:t>2</a:t>
            </a:r>
            <a:r>
              <a:rPr sz="800" spc="35" dirty="0">
                <a:latin typeface="Calibri"/>
                <a:cs typeface="Calibri"/>
              </a:rPr>
              <a:t> </a:t>
            </a:r>
            <a:r>
              <a:rPr sz="800" spc="80" dirty="0">
                <a:latin typeface="Calibri"/>
                <a:cs typeface="Calibri"/>
              </a:rPr>
              <a:t>roues</a:t>
            </a:r>
            <a:r>
              <a:rPr sz="800" spc="35" dirty="0">
                <a:latin typeface="Calibri"/>
                <a:cs typeface="Calibri"/>
              </a:rPr>
              <a:t> </a:t>
            </a:r>
            <a:r>
              <a:rPr sz="800" spc="75" dirty="0">
                <a:latin typeface="Calibri"/>
                <a:cs typeface="Calibri"/>
              </a:rPr>
              <a:t>d’une</a:t>
            </a:r>
            <a:r>
              <a:rPr sz="800" spc="45" dirty="0">
                <a:latin typeface="Calibri"/>
                <a:cs typeface="Calibri"/>
              </a:rPr>
              <a:t> </a:t>
            </a:r>
            <a:r>
              <a:rPr sz="800" spc="75" dirty="0">
                <a:latin typeface="Calibri"/>
                <a:cs typeface="Calibri"/>
              </a:rPr>
              <a:t>cylindrée</a:t>
            </a:r>
            <a:r>
              <a:rPr sz="800" spc="50" dirty="0">
                <a:latin typeface="Calibri"/>
                <a:cs typeface="Calibri"/>
              </a:rPr>
              <a:t> </a:t>
            </a:r>
            <a:r>
              <a:rPr sz="800" spc="95" dirty="0">
                <a:latin typeface="Calibri"/>
                <a:cs typeface="Calibri"/>
              </a:rPr>
              <a:t>maximale</a:t>
            </a:r>
            <a:r>
              <a:rPr sz="800" spc="50" dirty="0">
                <a:latin typeface="Calibri"/>
                <a:cs typeface="Calibri"/>
              </a:rPr>
              <a:t> </a:t>
            </a:r>
            <a:r>
              <a:rPr sz="800" spc="110" dirty="0">
                <a:latin typeface="Calibri"/>
                <a:cs typeface="Calibri"/>
              </a:rPr>
              <a:t>de</a:t>
            </a:r>
            <a:r>
              <a:rPr sz="800" spc="45" dirty="0">
                <a:latin typeface="Calibri"/>
                <a:cs typeface="Calibri"/>
              </a:rPr>
              <a:t> </a:t>
            </a:r>
            <a:r>
              <a:rPr sz="800" spc="105" dirty="0">
                <a:latin typeface="Calibri"/>
                <a:cs typeface="Calibri"/>
              </a:rPr>
              <a:t>50</a:t>
            </a:r>
            <a:r>
              <a:rPr sz="800" spc="40" dirty="0">
                <a:latin typeface="Calibri"/>
                <a:cs typeface="Calibri"/>
              </a:rPr>
              <a:t> </a:t>
            </a:r>
            <a:r>
              <a:rPr sz="800" spc="114" dirty="0">
                <a:latin typeface="Calibri"/>
                <a:cs typeface="Calibri"/>
              </a:rPr>
              <a:t>cm3</a:t>
            </a:r>
            <a:r>
              <a:rPr sz="800" spc="65" dirty="0">
                <a:latin typeface="Calibri"/>
                <a:cs typeface="Calibri"/>
              </a:rPr>
              <a:t> </a:t>
            </a:r>
            <a:r>
              <a:rPr sz="800" spc="25" dirty="0">
                <a:latin typeface="Calibri"/>
                <a:cs typeface="Calibri"/>
              </a:rPr>
              <a:t>;</a:t>
            </a:r>
            <a:r>
              <a:rPr sz="800" spc="30" dirty="0">
                <a:latin typeface="Calibri"/>
                <a:cs typeface="Calibri"/>
              </a:rPr>
              <a:t> </a:t>
            </a:r>
            <a:r>
              <a:rPr sz="800" b="1" spc="20" dirty="0">
                <a:latin typeface="Calibri"/>
                <a:cs typeface="Calibri"/>
              </a:rPr>
              <a:t>125</a:t>
            </a:r>
            <a:r>
              <a:rPr sz="800" b="1" spc="35" dirty="0">
                <a:latin typeface="Calibri"/>
                <a:cs typeface="Calibri"/>
              </a:rPr>
              <a:t> </a:t>
            </a:r>
            <a:r>
              <a:rPr sz="800" b="1" spc="25" dirty="0">
                <a:latin typeface="Calibri"/>
                <a:cs typeface="Calibri"/>
              </a:rPr>
              <a:t>:</a:t>
            </a:r>
            <a:r>
              <a:rPr sz="800" b="1" spc="55" dirty="0">
                <a:latin typeface="Calibri"/>
                <a:cs typeface="Calibri"/>
              </a:rPr>
              <a:t> </a:t>
            </a:r>
            <a:r>
              <a:rPr sz="800" spc="85" dirty="0">
                <a:latin typeface="Calibri"/>
                <a:cs typeface="Calibri"/>
              </a:rPr>
              <a:t>Formation</a:t>
            </a:r>
            <a:r>
              <a:rPr sz="800" spc="35" dirty="0">
                <a:latin typeface="Calibri"/>
                <a:cs typeface="Calibri"/>
              </a:rPr>
              <a:t> </a:t>
            </a:r>
            <a:r>
              <a:rPr sz="800" spc="85" dirty="0">
                <a:latin typeface="Calibri"/>
                <a:cs typeface="Calibri"/>
              </a:rPr>
              <a:t>permettant</a:t>
            </a:r>
            <a:r>
              <a:rPr sz="800" spc="40" dirty="0">
                <a:latin typeface="Calibri"/>
                <a:cs typeface="Calibri"/>
              </a:rPr>
              <a:t> </a:t>
            </a:r>
            <a:r>
              <a:rPr sz="800" spc="90" dirty="0">
                <a:latin typeface="Calibri"/>
                <a:cs typeface="Calibri"/>
              </a:rPr>
              <a:t>à</a:t>
            </a:r>
            <a:r>
              <a:rPr sz="800" spc="55" dirty="0">
                <a:latin typeface="Calibri"/>
                <a:cs typeface="Calibri"/>
              </a:rPr>
              <a:t> </a:t>
            </a:r>
            <a:r>
              <a:rPr sz="800" spc="95" dirty="0">
                <a:latin typeface="Calibri"/>
                <a:cs typeface="Calibri"/>
              </a:rPr>
              <a:t>un</a:t>
            </a:r>
            <a:r>
              <a:rPr sz="800" spc="35" dirty="0">
                <a:latin typeface="Calibri"/>
                <a:cs typeface="Calibri"/>
              </a:rPr>
              <a:t> </a:t>
            </a:r>
            <a:r>
              <a:rPr sz="800" spc="90" dirty="0">
                <a:latin typeface="Calibri"/>
                <a:cs typeface="Calibri"/>
              </a:rPr>
              <a:t>permis</a:t>
            </a:r>
            <a:r>
              <a:rPr sz="800" spc="55" dirty="0">
                <a:latin typeface="Calibri"/>
                <a:cs typeface="Calibri"/>
              </a:rPr>
              <a:t> </a:t>
            </a:r>
            <a:r>
              <a:rPr sz="800" spc="135" dirty="0">
                <a:latin typeface="Calibri"/>
                <a:cs typeface="Calibri"/>
              </a:rPr>
              <a:t>B</a:t>
            </a:r>
            <a:r>
              <a:rPr sz="800" spc="50" dirty="0">
                <a:latin typeface="Calibri"/>
                <a:cs typeface="Calibri"/>
              </a:rPr>
              <a:t> </a:t>
            </a:r>
            <a:r>
              <a:rPr sz="800" spc="105" dirty="0">
                <a:latin typeface="Calibri"/>
                <a:cs typeface="Calibri"/>
              </a:rPr>
              <a:t>de</a:t>
            </a:r>
            <a:r>
              <a:rPr sz="800" spc="45" dirty="0">
                <a:latin typeface="Calibri"/>
                <a:cs typeface="Calibri"/>
              </a:rPr>
              <a:t> </a:t>
            </a:r>
            <a:r>
              <a:rPr sz="800" spc="85" dirty="0">
                <a:latin typeface="Calibri"/>
                <a:cs typeface="Calibri"/>
              </a:rPr>
              <a:t>conduire</a:t>
            </a:r>
            <a:r>
              <a:rPr sz="800" spc="50" dirty="0">
                <a:latin typeface="Calibri"/>
                <a:cs typeface="Calibri"/>
              </a:rPr>
              <a:t> </a:t>
            </a:r>
            <a:r>
              <a:rPr sz="800" spc="100" dirty="0">
                <a:latin typeface="Calibri"/>
                <a:cs typeface="Calibri"/>
              </a:rPr>
              <a:t>des</a:t>
            </a:r>
            <a:r>
              <a:rPr sz="800" spc="50" dirty="0">
                <a:latin typeface="Calibri"/>
                <a:cs typeface="Calibri"/>
              </a:rPr>
              <a:t> </a:t>
            </a:r>
            <a:r>
              <a:rPr sz="800" spc="95" dirty="0">
                <a:latin typeface="Calibri"/>
                <a:cs typeface="Calibri"/>
              </a:rPr>
              <a:t>véhicu-</a:t>
            </a:r>
            <a:endParaRPr sz="800">
              <a:latin typeface="Calibri"/>
              <a:cs typeface="Calibri"/>
            </a:endParaRPr>
          </a:p>
        </p:txBody>
      </p:sp>
      <p:graphicFrame>
        <p:nvGraphicFramePr>
          <p:cNvPr id="19" name="object 1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1214855"/>
              </p:ext>
            </p:extLst>
          </p:nvPr>
        </p:nvGraphicFramePr>
        <p:xfrm>
          <a:off x="257276" y="456067"/>
          <a:ext cx="5662930" cy="628703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6177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4521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03764">
                <a:tc>
                  <a:txBody>
                    <a:bodyPr/>
                    <a:lstStyle/>
                    <a:p>
                      <a:pPr marL="1131570">
                        <a:lnSpc>
                          <a:spcPct val="100000"/>
                        </a:lnSpc>
                        <a:spcBef>
                          <a:spcPts val="285"/>
                        </a:spcBef>
                      </a:pPr>
                      <a:r>
                        <a:rPr sz="1200" spc="100" dirty="0">
                          <a:latin typeface="Calibri"/>
                          <a:cs typeface="Calibri"/>
                        </a:rPr>
                        <a:t>Tarifs </a:t>
                      </a:r>
                      <a:r>
                        <a:rPr sz="1200" spc="105" dirty="0">
                          <a:latin typeface="Calibri"/>
                          <a:cs typeface="Calibri"/>
                        </a:rPr>
                        <a:t>unitaires </a:t>
                      </a:r>
                      <a:r>
                        <a:rPr sz="1200" spc="150" dirty="0">
                          <a:latin typeface="Calibri"/>
                          <a:cs typeface="Calibri"/>
                        </a:rPr>
                        <a:t>des</a:t>
                      </a:r>
                      <a:r>
                        <a:rPr sz="12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120" dirty="0">
                          <a:latin typeface="Calibri"/>
                          <a:cs typeface="Calibri"/>
                        </a:rPr>
                        <a:t>Prestations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3619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84785">
                        <a:lnSpc>
                          <a:spcPct val="100000"/>
                        </a:lnSpc>
                        <a:spcBef>
                          <a:spcPts val="285"/>
                        </a:spcBef>
                      </a:pPr>
                      <a:r>
                        <a:rPr sz="1200" spc="100" dirty="0">
                          <a:latin typeface="Calibri"/>
                          <a:cs typeface="Calibri"/>
                        </a:rPr>
                        <a:t>Tarifs</a:t>
                      </a:r>
                      <a:r>
                        <a:rPr sz="1200" spc="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120" dirty="0">
                          <a:latin typeface="Calibri"/>
                          <a:cs typeface="Calibri"/>
                        </a:rPr>
                        <a:t>ttc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3619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50871">
                <a:tc>
                  <a:txBody>
                    <a:bodyPr/>
                    <a:lstStyle/>
                    <a:p>
                      <a:pPr marL="40005"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r>
                        <a:rPr sz="1000" spc="100" dirty="0">
                          <a:latin typeface="Calibri"/>
                          <a:cs typeface="Calibri"/>
                        </a:rPr>
                        <a:t>Evaluation</a:t>
                      </a:r>
                      <a:r>
                        <a:rPr sz="1000" spc="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100" dirty="0" err="1">
                          <a:latin typeface="Calibri"/>
                          <a:cs typeface="Calibri"/>
                        </a:rPr>
                        <a:t>simulateur</a:t>
                      </a:r>
                      <a:endParaRPr lang="fr-FR" sz="1000" spc="100" dirty="0">
                        <a:latin typeface="Calibri"/>
                        <a:cs typeface="Calibri"/>
                      </a:endParaRPr>
                    </a:p>
                    <a:p>
                      <a:pPr marL="40005"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r>
                        <a:rPr lang="fr-FR" sz="1000" spc="100" dirty="0">
                          <a:latin typeface="Calibri"/>
                          <a:cs typeface="Calibri"/>
                        </a:rPr>
                        <a:t>Evaluation voiture manuel ou A2</a:t>
                      </a:r>
                    </a:p>
                    <a:p>
                      <a:pPr marL="40005"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r>
                        <a:rPr lang="fr-FR" sz="1000" spc="100" dirty="0">
                          <a:latin typeface="Calibri"/>
                          <a:cs typeface="Calibri"/>
                        </a:rPr>
                        <a:t>Evaluation voiture BA</a:t>
                      </a:r>
                      <a:endParaRPr sz="1000" dirty="0">
                        <a:latin typeface="Calibri"/>
                        <a:cs typeface="Calibri"/>
                      </a:endParaRPr>
                    </a:p>
                  </a:txBody>
                  <a:tcPr marL="0" marR="0" marT="3492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1275"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r>
                        <a:rPr lang="fr-FR" sz="1000" spc="160" dirty="0">
                          <a:latin typeface="Calibri"/>
                          <a:cs typeface="Calibri"/>
                        </a:rPr>
                        <a:t>50</a:t>
                      </a:r>
                      <a:r>
                        <a:rPr sz="1000" spc="160" dirty="0">
                          <a:latin typeface="Calibri"/>
                          <a:cs typeface="Calibri"/>
                        </a:rPr>
                        <a:t>€</a:t>
                      </a:r>
                      <a:endParaRPr lang="fr-FR" sz="1000" spc="160" dirty="0">
                        <a:latin typeface="Calibri"/>
                        <a:cs typeface="Calibri"/>
                      </a:endParaRPr>
                    </a:p>
                    <a:p>
                      <a:pPr marL="41275"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r>
                        <a:rPr lang="fr-FR" sz="1000" spc="160" dirty="0">
                          <a:latin typeface="Calibri"/>
                          <a:cs typeface="Calibri"/>
                        </a:rPr>
                        <a:t>52€</a:t>
                      </a:r>
                    </a:p>
                    <a:p>
                      <a:pPr marL="41275"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r>
                        <a:rPr lang="fr-FR" sz="1000">
                          <a:latin typeface="Calibri"/>
                          <a:cs typeface="Calibri"/>
                        </a:rPr>
                        <a:t>56€</a:t>
                      </a:r>
                      <a:endParaRPr sz="1000" dirty="0">
                        <a:latin typeface="Calibri"/>
                        <a:cs typeface="Calibri"/>
                      </a:endParaRPr>
                    </a:p>
                  </a:txBody>
                  <a:tcPr marL="0" marR="0" marT="3492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50732">
                <a:tc>
                  <a:txBody>
                    <a:bodyPr/>
                    <a:lstStyle/>
                    <a:p>
                      <a:pPr marL="40005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1000" spc="90" dirty="0">
                          <a:latin typeface="Calibri"/>
                          <a:cs typeface="Calibri"/>
                        </a:rPr>
                        <a:t>Frais</a:t>
                      </a:r>
                      <a:r>
                        <a:rPr sz="1000" spc="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95" dirty="0">
                          <a:latin typeface="Calibri"/>
                          <a:cs typeface="Calibri"/>
                        </a:rPr>
                        <a:t>administratifs</a:t>
                      </a:r>
                      <a:r>
                        <a:rPr sz="1000" spc="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85" dirty="0">
                          <a:latin typeface="Calibri"/>
                          <a:cs typeface="Calibri"/>
                        </a:rPr>
                        <a:t>(inscription</a:t>
                      </a:r>
                      <a:r>
                        <a:rPr sz="1000" spc="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130" dirty="0">
                          <a:latin typeface="Calibri"/>
                          <a:cs typeface="Calibri"/>
                        </a:rPr>
                        <a:t>ANTS,</a:t>
                      </a:r>
                      <a:r>
                        <a:rPr sz="1000" spc="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105" dirty="0">
                          <a:latin typeface="Calibri"/>
                          <a:cs typeface="Calibri"/>
                        </a:rPr>
                        <a:t>planning</a:t>
                      </a:r>
                      <a:r>
                        <a:rPr sz="1000" spc="6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10" dirty="0">
                          <a:latin typeface="Calibri"/>
                          <a:cs typeface="Calibri"/>
                        </a:rPr>
                        <a:t>…….)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3556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1275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1000" spc="160" dirty="0">
                          <a:latin typeface="Calibri"/>
                          <a:cs typeface="Calibri"/>
                        </a:rPr>
                        <a:t>70€</a:t>
                      </a:r>
                      <a:endParaRPr sz="1000" dirty="0">
                        <a:latin typeface="Calibri"/>
                        <a:cs typeface="Calibri"/>
                      </a:endParaRPr>
                    </a:p>
                  </a:txBody>
                  <a:tcPr marL="0" marR="0" marT="3556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50871">
                <a:tc>
                  <a:txBody>
                    <a:bodyPr/>
                    <a:lstStyle/>
                    <a:p>
                      <a:pPr marL="40005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1000" spc="90" dirty="0">
                          <a:latin typeface="Calibri"/>
                          <a:cs typeface="Calibri"/>
                        </a:rPr>
                        <a:t>Frais</a:t>
                      </a:r>
                      <a:r>
                        <a:rPr sz="1000" spc="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125" dirty="0">
                          <a:latin typeface="Calibri"/>
                          <a:cs typeface="Calibri"/>
                        </a:rPr>
                        <a:t>d’accompagnement</a:t>
                      </a:r>
                      <a:r>
                        <a:rPr sz="1000" spc="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105" dirty="0">
                          <a:latin typeface="Calibri"/>
                          <a:cs typeface="Calibri"/>
                        </a:rPr>
                        <a:t>à</a:t>
                      </a:r>
                      <a:r>
                        <a:rPr sz="1000" spc="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100" dirty="0">
                          <a:latin typeface="Calibri"/>
                          <a:cs typeface="Calibri"/>
                        </a:rPr>
                        <a:t>l’examen</a:t>
                      </a:r>
                      <a:r>
                        <a:rPr sz="1000" spc="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100" dirty="0">
                          <a:latin typeface="Calibri"/>
                          <a:cs typeface="Calibri"/>
                        </a:rPr>
                        <a:t>pratique</a:t>
                      </a:r>
                      <a:r>
                        <a:rPr sz="1000" spc="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90" dirty="0">
                          <a:latin typeface="Calibri"/>
                          <a:cs typeface="Calibri"/>
                        </a:rPr>
                        <a:t>voiture</a:t>
                      </a:r>
                      <a:endParaRPr sz="1000" dirty="0">
                        <a:latin typeface="Calibri"/>
                        <a:cs typeface="Calibri"/>
                      </a:endParaRPr>
                    </a:p>
                  </a:txBody>
                  <a:tcPr marL="0" marR="0" marT="3556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1275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lang="fr-FR" sz="1000" spc="125" dirty="0">
                          <a:latin typeface="Calibri"/>
                          <a:cs typeface="Calibri"/>
                        </a:rPr>
                        <a:t>5</a:t>
                      </a:r>
                      <a:r>
                        <a:rPr sz="1000" spc="125" dirty="0">
                          <a:latin typeface="Calibri"/>
                          <a:cs typeface="Calibri"/>
                        </a:rPr>
                        <a:t>2€</a:t>
                      </a:r>
                      <a:endParaRPr sz="1000" dirty="0">
                        <a:latin typeface="Calibri"/>
                        <a:cs typeface="Calibri"/>
                      </a:endParaRPr>
                    </a:p>
                  </a:txBody>
                  <a:tcPr marL="0" marR="0" marT="3556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50871">
                <a:tc>
                  <a:txBody>
                    <a:bodyPr/>
                    <a:lstStyle/>
                    <a:p>
                      <a:pPr marL="40005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1000" spc="90" dirty="0">
                          <a:latin typeface="Calibri"/>
                          <a:cs typeface="Calibri"/>
                        </a:rPr>
                        <a:t>Frais</a:t>
                      </a:r>
                      <a:r>
                        <a:rPr sz="1000" spc="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125" dirty="0">
                          <a:latin typeface="Calibri"/>
                          <a:cs typeface="Calibri"/>
                        </a:rPr>
                        <a:t>d’accompagnement</a:t>
                      </a:r>
                      <a:r>
                        <a:rPr sz="1000" spc="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105" dirty="0">
                          <a:latin typeface="Calibri"/>
                          <a:cs typeface="Calibri"/>
                        </a:rPr>
                        <a:t>à</a:t>
                      </a:r>
                      <a:r>
                        <a:rPr sz="1000" spc="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100" dirty="0">
                          <a:latin typeface="Calibri"/>
                          <a:cs typeface="Calibri"/>
                        </a:rPr>
                        <a:t>l’examen</a:t>
                      </a:r>
                      <a:r>
                        <a:rPr sz="1000" spc="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100" dirty="0" err="1">
                          <a:latin typeface="Calibri"/>
                          <a:cs typeface="Calibri"/>
                        </a:rPr>
                        <a:t>pratique</a:t>
                      </a:r>
                      <a:r>
                        <a:rPr sz="1000" spc="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130" dirty="0">
                          <a:latin typeface="Calibri"/>
                          <a:cs typeface="Calibri"/>
                        </a:rPr>
                        <a:t>moto</a:t>
                      </a:r>
                      <a:r>
                        <a:rPr lang="fr-FR" sz="1000" spc="130" dirty="0">
                          <a:latin typeface="Calibri"/>
                          <a:cs typeface="Calibri"/>
                        </a:rPr>
                        <a:t> par </a:t>
                      </a:r>
                      <a:endParaRPr sz="1000" dirty="0">
                        <a:latin typeface="Calibri"/>
                        <a:cs typeface="Calibri"/>
                      </a:endParaRPr>
                    </a:p>
                  </a:txBody>
                  <a:tcPr marL="0" marR="0" marT="3556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1275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lang="fr-FR" sz="1000" spc="145" dirty="0">
                          <a:latin typeface="Calibri"/>
                          <a:cs typeface="Calibri"/>
                        </a:rPr>
                        <a:t>78 </a:t>
                      </a:r>
                      <a:r>
                        <a:rPr sz="1000" spc="145" dirty="0">
                          <a:latin typeface="Calibri"/>
                          <a:cs typeface="Calibri"/>
                        </a:rPr>
                        <a:t>€</a:t>
                      </a:r>
                      <a:endParaRPr sz="1000" dirty="0">
                        <a:latin typeface="Calibri"/>
                        <a:cs typeface="Calibri"/>
                      </a:endParaRPr>
                    </a:p>
                  </a:txBody>
                  <a:tcPr marL="0" marR="0" marT="3556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09460">
                <a:tc>
                  <a:txBody>
                    <a:bodyPr/>
                    <a:lstStyle/>
                    <a:p>
                      <a:pPr marL="40005">
                        <a:lnSpc>
                          <a:spcPct val="100000"/>
                        </a:lnSpc>
                        <a:spcBef>
                          <a:spcPts val="284"/>
                        </a:spcBef>
                      </a:pPr>
                      <a:r>
                        <a:rPr sz="1000" spc="90" dirty="0">
                          <a:latin typeface="Calibri"/>
                          <a:cs typeface="Calibri"/>
                        </a:rPr>
                        <a:t>Frais</a:t>
                      </a:r>
                      <a:r>
                        <a:rPr sz="1000" spc="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125" dirty="0">
                          <a:latin typeface="Calibri"/>
                          <a:cs typeface="Calibri"/>
                        </a:rPr>
                        <a:t>d’accompagnement</a:t>
                      </a:r>
                      <a:r>
                        <a:rPr sz="1000" spc="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105" dirty="0">
                          <a:latin typeface="Calibri"/>
                          <a:cs typeface="Calibri"/>
                        </a:rPr>
                        <a:t>à</a:t>
                      </a:r>
                      <a:r>
                        <a:rPr sz="1000" spc="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100" dirty="0">
                          <a:latin typeface="Calibri"/>
                          <a:cs typeface="Calibri"/>
                        </a:rPr>
                        <a:t>l’examen</a:t>
                      </a:r>
                      <a:r>
                        <a:rPr sz="1000" spc="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100" dirty="0">
                          <a:latin typeface="Calibri"/>
                          <a:cs typeface="Calibri"/>
                        </a:rPr>
                        <a:t>pratique</a:t>
                      </a:r>
                      <a:r>
                        <a:rPr sz="1000" spc="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160" dirty="0">
                          <a:latin typeface="Calibri"/>
                          <a:cs typeface="Calibri"/>
                        </a:rPr>
                        <a:t>BE</a:t>
                      </a:r>
                      <a:endParaRPr sz="1000" dirty="0">
                        <a:latin typeface="Calibri"/>
                        <a:cs typeface="Calibri"/>
                      </a:endParaRPr>
                    </a:p>
                  </a:txBody>
                  <a:tcPr marL="0" marR="0" marT="36194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1275">
                        <a:lnSpc>
                          <a:spcPct val="100000"/>
                        </a:lnSpc>
                        <a:spcBef>
                          <a:spcPts val="284"/>
                        </a:spcBef>
                      </a:pPr>
                      <a:r>
                        <a:rPr lang="fr-FR" sz="1000" spc="125" dirty="0">
                          <a:latin typeface="Calibri"/>
                          <a:cs typeface="Calibri"/>
                        </a:rPr>
                        <a:t>112,50 </a:t>
                      </a:r>
                      <a:r>
                        <a:rPr sz="1000" spc="125" dirty="0">
                          <a:latin typeface="Calibri"/>
                          <a:cs typeface="Calibri"/>
                        </a:rPr>
                        <a:t>€</a:t>
                      </a:r>
                      <a:endParaRPr sz="1000" dirty="0">
                        <a:latin typeface="Calibri"/>
                        <a:cs typeface="Calibri"/>
                      </a:endParaRPr>
                    </a:p>
                  </a:txBody>
                  <a:tcPr marL="0" marR="0" marT="36194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45134">
                <a:tc>
                  <a:txBody>
                    <a:bodyPr/>
                    <a:lstStyle/>
                    <a:p>
                      <a:pPr marL="40005"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r>
                        <a:rPr sz="1000" spc="114" dirty="0">
                          <a:latin typeface="Calibri"/>
                          <a:cs typeface="Calibri"/>
                        </a:rPr>
                        <a:t>Cours</a:t>
                      </a:r>
                      <a:r>
                        <a:rPr sz="1000" spc="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130" dirty="0">
                          <a:latin typeface="Calibri"/>
                          <a:cs typeface="Calibri"/>
                        </a:rPr>
                        <a:t>de</a:t>
                      </a:r>
                      <a:r>
                        <a:rPr sz="1000" spc="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110" dirty="0">
                          <a:latin typeface="Calibri"/>
                          <a:cs typeface="Calibri"/>
                        </a:rPr>
                        <a:t>conduite</a:t>
                      </a:r>
                      <a:r>
                        <a:rPr sz="1000" spc="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130" dirty="0">
                          <a:latin typeface="Calibri"/>
                          <a:cs typeface="Calibri"/>
                        </a:rPr>
                        <a:t>de</a:t>
                      </a:r>
                      <a:r>
                        <a:rPr sz="1000" spc="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145" dirty="0">
                          <a:latin typeface="Calibri"/>
                          <a:cs typeface="Calibri"/>
                        </a:rPr>
                        <a:t>60</a:t>
                      </a:r>
                      <a:r>
                        <a:rPr sz="1000" spc="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114" dirty="0">
                          <a:latin typeface="Calibri"/>
                          <a:cs typeface="Calibri"/>
                        </a:rPr>
                        <a:t>minutes</a:t>
                      </a:r>
                      <a:r>
                        <a:rPr sz="1000" spc="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114" dirty="0">
                          <a:latin typeface="Calibri"/>
                          <a:cs typeface="Calibri"/>
                        </a:rPr>
                        <a:t>B/A1/A2</a:t>
                      </a:r>
                      <a:endParaRPr sz="1000">
                        <a:latin typeface="Calibri"/>
                        <a:cs typeface="Calibri"/>
                      </a:endParaRPr>
                    </a:p>
                    <a:p>
                      <a:pPr marL="40005">
                        <a:lnSpc>
                          <a:spcPct val="100000"/>
                        </a:lnSpc>
                        <a:spcBef>
                          <a:spcPts val="845"/>
                        </a:spcBef>
                      </a:pPr>
                      <a:r>
                        <a:rPr sz="1000" spc="114" dirty="0">
                          <a:latin typeface="Calibri"/>
                          <a:cs typeface="Calibri"/>
                        </a:rPr>
                        <a:t>Cours</a:t>
                      </a:r>
                      <a:r>
                        <a:rPr sz="1000" spc="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130" dirty="0">
                          <a:latin typeface="Calibri"/>
                          <a:cs typeface="Calibri"/>
                        </a:rPr>
                        <a:t>de</a:t>
                      </a:r>
                      <a:r>
                        <a:rPr sz="1000" spc="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110" dirty="0">
                          <a:latin typeface="Calibri"/>
                          <a:cs typeface="Calibri"/>
                        </a:rPr>
                        <a:t>conduite</a:t>
                      </a:r>
                      <a:r>
                        <a:rPr sz="1000" spc="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130" dirty="0">
                          <a:latin typeface="Calibri"/>
                          <a:cs typeface="Calibri"/>
                        </a:rPr>
                        <a:t>de</a:t>
                      </a:r>
                      <a:r>
                        <a:rPr sz="1000" spc="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145" dirty="0">
                          <a:latin typeface="Calibri"/>
                          <a:cs typeface="Calibri"/>
                        </a:rPr>
                        <a:t>60</a:t>
                      </a:r>
                      <a:r>
                        <a:rPr sz="1000" spc="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114" dirty="0">
                          <a:latin typeface="Calibri"/>
                          <a:cs typeface="Calibri"/>
                        </a:rPr>
                        <a:t>minutes</a:t>
                      </a:r>
                      <a:r>
                        <a:rPr sz="1000" spc="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155" dirty="0">
                          <a:latin typeface="Calibri"/>
                          <a:cs typeface="Calibri"/>
                        </a:rPr>
                        <a:t>B</a:t>
                      </a:r>
                      <a:r>
                        <a:rPr sz="1000" spc="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110" dirty="0">
                          <a:latin typeface="Calibri"/>
                          <a:cs typeface="Calibri"/>
                        </a:rPr>
                        <a:t>automatique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3492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1275"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r>
                        <a:rPr lang="fr-FR" sz="1000" spc="125" dirty="0">
                          <a:latin typeface="Calibri"/>
                          <a:cs typeface="Calibri"/>
                        </a:rPr>
                        <a:t>52</a:t>
                      </a:r>
                      <a:r>
                        <a:rPr sz="1000" spc="125" dirty="0">
                          <a:latin typeface="Calibri"/>
                          <a:cs typeface="Calibri"/>
                        </a:rPr>
                        <a:t>€</a:t>
                      </a:r>
                      <a:endParaRPr sz="1000" dirty="0">
                        <a:latin typeface="Calibri"/>
                        <a:cs typeface="Calibri"/>
                      </a:endParaRPr>
                    </a:p>
                    <a:p>
                      <a:pPr marL="41275">
                        <a:lnSpc>
                          <a:spcPct val="100000"/>
                        </a:lnSpc>
                        <a:spcBef>
                          <a:spcPts val="845"/>
                        </a:spcBef>
                      </a:pPr>
                      <a:r>
                        <a:rPr lang="fr-FR" sz="1000" spc="120" dirty="0">
                          <a:latin typeface="Calibri"/>
                          <a:cs typeface="Calibri"/>
                        </a:rPr>
                        <a:t>56</a:t>
                      </a:r>
                      <a:r>
                        <a:rPr sz="1000" spc="120" dirty="0">
                          <a:latin typeface="Calibri"/>
                          <a:cs typeface="Calibri"/>
                        </a:rPr>
                        <a:t>€</a:t>
                      </a:r>
                      <a:endParaRPr sz="1000" dirty="0">
                        <a:latin typeface="Calibri"/>
                        <a:cs typeface="Calibri"/>
                      </a:endParaRPr>
                    </a:p>
                  </a:txBody>
                  <a:tcPr marL="0" marR="0" marT="3492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50732">
                <a:tc>
                  <a:txBody>
                    <a:bodyPr/>
                    <a:lstStyle/>
                    <a:p>
                      <a:pPr marL="40005">
                        <a:lnSpc>
                          <a:spcPct val="100000"/>
                        </a:lnSpc>
                        <a:spcBef>
                          <a:spcPts val="285"/>
                        </a:spcBef>
                      </a:pPr>
                      <a:r>
                        <a:rPr sz="1000" spc="114" dirty="0">
                          <a:latin typeface="Calibri"/>
                          <a:cs typeface="Calibri"/>
                        </a:rPr>
                        <a:t>Cours</a:t>
                      </a:r>
                      <a:r>
                        <a:rPr sz="1000" spc="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130" dirty="0">
                          <a:latin typeface="Calibri"/>
                          <a:cs typeface="Calibri"/>
                        </a:rPr>
                        <a:t>de</a:t>
                      </a:r>
                      <a:r>
                        <a:rPr sz="1000" spc="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110" dirty="0">
                          <a:latin typeface="Calibri"/>
                          <a:cs typeface="Calibri"/>
                        </a:rPr>
                        <a:t>conduite</a:t>
                      </a:r>
                      <a:r>
                        <a:rPr sz="1000" spc="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130" dirty="0">
                          <a:latin typeface="Calibri"/>
                          <a:cs typeface="Calibri"/>
                        </a:rPr>
                        <a:t>de</a:t>
                      </a:r>
                      <a:r>
                        <a:rPr sz="1000" spc="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145" dirty="0">
                          <a:latin typeface="Calibri"/>
                          <a:cs typeface="Calibri"/>
                        </a:rPr>
                        <a:t>60</a:t>
                      </a:r>
                      <a:r>
                        <a:rPr sz="1000" spc="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114" dirty="0">
                          <a:latin typeface="Calibri"/>
                          <a:cs typeface="Calibri"/>
                        </a:rPr>
                        <a:t>minutes</a:t>
                      </a:r>
                      <a:r>
                        <a:rPr sz="1000" spc="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150" dirty="0">
                          <a:latin typeface="Calibri"/>
                          <a:cs typeface="Calibri"/>
                        </a:rPr>
                        <a:t>B96/BE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3619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1275">
                        <a:lnSpc>
                          <a:spcPct val="100000"/>
                        </a:lnSpc>
                        <a:spcBef>
                          <a:spcPts val="285"/>
                        </a:spcBef>
                      </a:pPr>
                      <a:r>
                        <a:rPr lang="fr-FR" sz="1000" spc="165" dirty="0">
                          <a:latin typeface="Calibri"/>
                          <a:cs typeface="Calibri"/>
                        </a:rPr>
                        <a:t>75</a:t>
                      </a:r>
                      <a:r>
                        <a:rPr sz="1000" spc="165" dirty="0">
                          <a:latin typeface="Calibri"/>
                          <a:cs typeface="Calibri"/>
                        </a:rPr>
                        <a:t>€</a:t>
                      </a:r>
                      <a:endParaRPr sz="1000" dirty="0">
                        <a:latin typeface="Calibri"/>
                        <a:cs typeface="Calibri"/>
                      </a:endParaRPr>
                    </a:p>
                  </a:txBody>
                  <a:tcPr marL="0" marR="0" marT="3619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50871">
                <a:tc>
                  <a:txBody>
                    <a:bodyPr/>
                    <a:lstStyle/>
                    <a:p>
                      <a:pPr marL="40005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1000" spc="135" dirty="0">
                          <a:latin typeface="Calibri"/>
                          <a:cs typeface="Calibri"/>
                        </a:rPr>
                        <a:t>2h00</a:t>
                      </a:r>
                      <a:r>
                        <a:rPr sz="1000" spc="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130" dirty="0">
                          <a:latin typeface="Calibri"/>
                          <a:cs typeface="Calibri"/>
                        </a:rPr>
                        <a:t>de</a:t>
                      </a:r>
                      <a:r>
                        <a:rPr sz="1000" spc="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130" dirty="0">
                          <a:latin typeface="Calibri"/>
                          <a:cs typeface="Calibri"/>
                        </a:rPr>
                        <a:t>Rendez-vous</a:t>
                      </a:r>
                      <a:r>
                        <a:rPr sz="1000" spc="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95" dirty="0">
                          <a:latin typeface="Calibri"/>
                          <a:cs typeface="Calibri"/>
                        </a:rPr>
                        <a:t>préalable</a:t>
                      </a:r>
                      <a:r>
                        <a:rPr sz="1000" spc="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spc="95" dirty="0">
                          <a:latin typeface="Calibri"/>
                          <a:cs typeface="Calibri"/>
                        </a:rPr>
                        <a:t>(Conduite</a:t>
                      </a:r>
                      <a:r>
                        <a:rPr sz="900" spc="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spc="90" dirty="0">
                          <a:latin typeface="Calibri"/>
                          <a:cs typeface="Calibri"/>
                        </a:rPr>
                        <a:t>supervisée</a:t>
                      </a:r>
                      <a:r>
                        <a:rPr sz="900" spc="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spc="85" dirty="0">
                          <a:latin typeface="Calibri"/>
                          <a:cs typeface="Calibri"/>
                        </a:rPr>
                        <a:t>et</a:t>
                      </a:r>
                      <a:r>
                        <a:rPr sz="900" spc="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900" spc="114" dirty="0">
                          <a:latin typeface="Calibri"/>
                          <a:cs typeface="Calibri"/>
                        </a:rPr>
                        <a:t>accompagnée)</a:t>
                      </a:r>
                      <a:endParaRPr sz="900" dirty="0">
                        <a:latin typeface="Calibri"/>
                        <a:cs typeface="Calibri"/>
                      </a:endParaRPr>
                    </a:p>
                  </a:txBody>
                  <a:tcPr marL="0" marR="0" marT="368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1275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lang="fr-FR" sz="1000" spc="145" dirty="0">
                          <a:latin typeface="Calibri"/>
                          <a:cs typeface="Calibri"/>
                        </a:rPr>
                        <a:t>160</a:t>
                      </a:r>
                      <a:r>
                        <a:rPr sz="1000" spc="145" dirty="0">
                          <a:latin typeface="Calibri"/>
                          <a:cs typeface="Calibri"/>
                        </a:rPr>
                        <a:t>€</a:t>
                      </a:r>
                      <a:endParaRPr sz="1000" dirty="0">
                        <a:latin typeface="Calibri"/>
                        <a:cs typeface="Calibri"/>
                      </a:endParaRPr>
                    </a:p>
                  </a:txBody>
                  <a:tcPr marL="0" marR="0" marT="368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50871">
                <a:tc>
                  <a:txBody>
                    <a:bodyPr/>
                    <a:lstStyle/>
                    <a:p>
                      <a:pPr marL="40005"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r>
                        <a:rPr sz="1000" spc="90" dirty="0">
                          <a:latin typeface="Calibri"/>
                          <a:cs typeface="Calibri"/>
                        </a:rPr>
                        <a:t>Frais</a:t>
                      </a:r>
                      <a:r>
                        <a:rPr sz="1000" spc="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125" dirty="0">
                          <a:latin typeface="Calibri"/>
                          <a:cs typeface="Calibri"/>
                        </a:rPr>
                        <a:t>d’accompagnement</a:t>
                      </a:r>
                      <a:r>
                        <a:rPr sz="1000" spc="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105" dirty="0">
                          <a:latin typeface="Calibri"/>
                          <a:cs typeface="Calibri"/>
                        </a:rPr>
                        <a:t>à</a:t>
                      </a:r>
                      <a:r>
                        <a:rPr sz="1000" spc="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100" dirty="0">
                          <a:latin typeface="Calibri"/>
                          <a:cs typeface="Calibri"/>
                        </a:rPr>
                        <a:t>l’examen</a:t>
                      </a:r>
                      <a:r>
                        <a:rPr sz="1000" spc="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100" dirty="0">
                          <a:latin typeface="Calibri"/>
                          <a:cs typeface="Calibri"/>
                        </a:rPr>
                        <a:t>pratique</a:t>
                      </a:r>
                      <a:r>
                        <a:rPr sz="1000" spc="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90" dirty="0">
                          <a:latin typeface="Calibri"/>
                          <a:cs typeface="Calibri"/>
                        </a:rPr>
                        <a:t>voiture</a:t>
                      </a:r>
                      <a:r>
                        <a:rPr sz="1000" spc="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110" dirty="0">
                          <a:latin typeface="Calibri"/>
                          <a:cs typeface="Calibri"/>
                        </a:rPr>
                        <a:t>automatique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3492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1275"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r>
                        <a:rPr lang="fr-FR" sz="1000" spc="120" dirty="0">
                          <a:latin typeface="Calibri"/>
                          <a:cs typeface="Calibri"/>
                        </a:rPr>
                        <a:t>52</a:t>
                      </a:r>
                      <a:r>
                        <a:rPr sz="1000" spc="120" dirty="0">
                          <a:latin typeface="Calibri"/>
                          <a:cs typeface="Calibri"/>
                        </a:rPr>
                        <a:t>€</a:t>
                      </a:r>
                      <a:endParaRPr sz="1000" dirty="0">
                        <a:latin typeface="Calibri"/>
                        <a:cs typeface="Calibri"/>
                      </a:endParaRPr>
                    </a:p>
                  </a:txBody>
                  <a:tcPr marL="0" marR="0" marT="3492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50871">
                <a:tc>
                  <a:txBody>
                    <a:bodyPr/>
                    <a:lstStyle/>
                    <a:p>
                      <a:pPr marL="40005"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r>
                        <a:rPr sz="1000" spc="135" dirty="0">
                          <a:latin typeface="Calibri"/>
                          <a:cs typeface="Calibri"/>
                        </a:rPr>
                        <a:t>Demande</a:t>
                      </a:r>
                      <a:r>
                        <a:rPr sz="1000" spc="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130" dirty="0">
                          <a:latin typeface="Calibri"/>
                          <a:cs typeface="Calibri"/>
                        </a:rPr>
                        <a:t>de</a:t>
                      </a:r>
                      <a:r>
                        <a:rPr sz="1000" spc="6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95" dirty="0">
                          <a:latin typeface="Calibri"/>
                          <a:cs typeface="Calibri"/>
                        </a:rPr>
                        <a:t>fabrication</a:t>
                      </a:r>
                      <a:r>
                        <a:rPr sz="1000" spc="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130" dirty="0">
                          <a:latin typeface="Calibri"/>
                          <a:cs typeface="Calibri"/>
                        </a:rPr>
                        <a:t>du</a:t>
                      </a:r>
                      <a:r>
                        <a:rPr sz="1000" spc="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114" dirty="0">
                          <a:latin typeface="Calibri"/>
                          <a:cs typeface="Calibri"/>
                        </a:rPr>
                        <a:t>permis</a:t>
                      </a:r>
                      <a:r>
                        <a:rPr sz="1000" spc="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130" dirty="0">
                          <a:latin typeface="Calibri"/>
                          <a:cs typeface="Calibri"/>
                        </a:rPr>
                        <a:t>de</a:t>
                      </a:r>
                      <a:r>
                        <a:rPr sz="1000" spc="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105" dirty="0">
                          <a:latin typeface="Calibri"/>
                          <a:cs typeface="Calibri"/>
                        </a:rPr>
                        <a:t>conduire</a:t>
                      </a:r>
                      <a:r>
                        <a:rPr sz="1000" spc="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155" dirty="0">
                          <a:latin typeface="Calibri"/>
                          <a:cs typeface="Calibri"/>
                        </a:rPr>
                        <a:t>ANTS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3492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1275"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r>
                        <a:rPr sz="1000" spc="165" dirty="0">
                          <a:latin typeface="Calibri"/>
                          <a:cs typeface="Calibri"/>
                        </a:rPr>
                        <a:t>30€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3492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50870">
                <a:tc>
                  <a:txBody>
                    <a:bodyPr/>
                    <a:lstStyle/>
                    <a:p>
                      <a:pPr marL="40005"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r>
                        <a:rPr lang="fr-FR" sz="1000" spc="114" dirty="0">
                          <a:latin typeface="Calibri"/>
                          <a:cs typeface="Calibri"/>
                        </a:rPr>
                        <a:t>Frais de gestion élève</a:t>
                      </a:r>
                      <a:endParaRPr sz="1000" dirty="0">
                        <a:latin typeface="Calibri"/>
                        <a:cs typeface="Calibri"/>
                      </a:endParaRPr>
                    </a:p>
                  </a:txBody>
                  <a:tcPr marL="0" marR="0" marT="3492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1275"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r>
                        <a:rPr lang="fr-FR" sz="1000" spc="165" dirty="0">
                          <a:latin typeface="Calibri"/>
                          <a:cs typeface="Calibri"/>
                        </a:rPr>
                        <a:t>150€</a:t>
                      </a:r>
                      <a:endParaRPr sz="1000" dirty="0">
                        <a:latin typeface="Calibri"/>
                        <a:cs typeface="Calibri"/>
                      </a:endParaRPr>
                    </a:p>
                  </a:txBody>
                  <a:tcPr marL="0" marR="0" marT="3492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50871">
                <a:tc>
                  <a:txBody>
                    <a:bodyPr/>
                    <a:lstStyle/>
                    <a:p>
                      <a:pPr marL="40005"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r>
                        <a:rPr sz="1000" spc="90" dirty="0">
                          <a:latin typeface="Calibri"/>
                          <a:cs typeface="Calibri"/>
                        </a:rPr>
                        <a:t>Livre </a:t>
                      </a:r>
                      <a:r>
                        <a:rPr sz="1000" spc="130" dirty="0">
                          <a:latin typeface="Calibri"/>
                          <a:cs typeface="Calibri"/>
                        </a:rPr>
                        <a:t>de code</a:t>
                      </a:r>
                      <a:r>
                        <a:rPr sz="1000" spc="-8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90" dirty="0">
                          <a:latin typeface="Calibri"/>
                          <a:cs typeface="Calibri"/>
                        </a:rPr>
                        <a:t>voiture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3492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1275"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r>
                        <a:rPr sz="1000" spc="170" dirty="0">
                          <a:latin typeface="Calibri"/>
                          <a:cs typeface="Calibri"/>
                        </a:rPr>
                        <a:t>20€</a:t>
                      </a:r>
                      <a:endParaRPr sz="1000" dirty="0">
                        <a:latin typeface="Calibri"/>
                        <a:cs typeface="Calibri"/>
                      </a:endParaRPr>
                    </a:p>
                  </a:txBody>
                  <a:tcPr marL="0" marR="0" marT="3492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350871">
                <a:tc>
                  <a:txBody>
                    <a:bodyPr/>
                    <a:lstStyle/>
                    <a:p>
                      <a:pPr marL="40005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1000" spc="90" dirty="0">
                          <a:latin typeface="Calibri"/>
                          <a:cs typeface="Calibri"/>
                        </a:rPr>
                        <a:t>Livre</a:t>
                      </a:r>
                      <a:r>
                        <a:rPr sz="1000" spc="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130" dirty="0">
                          <a:latin typeface="Calibri"/>
                          <a:cs typeface="Calibri"/>
                        </a:rPr>
                        <a:t>moto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3556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1275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lang="fr-FR" sz="1000" spc="65" dirty="0">
                          <a:latin typeface="Calibri"/>
                          <a:cs typeface="Calibri"/>
                        </a:rPr>
                        <a:t>20 </a:t>
                      </a:r>
                      <a:r>
                        <a:rPr sz="1000" spc="65" dirty="0">
                          <a:latin typeface="Calibri"/>
                          <a:cs typeface="Calibri"/>
                        </a:rPr>
                        <a:t>€</a:t>
                      </a:r>
                      <a:endParaRPr sz="1000" dirty="0">
                        <a:latin typeface="Calibri"/>
                        <a:cs typeface="Calibri"/>
                      </a:endParaRPr>
                    </a:p>
                  </a:txBody>
                  <a:tcPr marL="0" marR="0" marT="3556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350732">
                <a:tc>
                  <a:txBody>
                    <a:bodyPr/>
                    <a:lstStyle/>
                    <a:p>
                      <a:pPr marL="40005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1000" spc="145" dirty="0">
                          <a:latin typeface="Calibri"/>
                          <a:cs typeface="Calibri"/>
                        </a:rPr>
                        <a:t>Mémo</a:t>
                      </a:r>
                      <a:r>
                        <a:rPr sz="1000" spc="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85" dirty="0">
                          <a:latin typeface="Calibri"/>
                          <a:cs typeface="Calibri"/>
                        </a:rPr>
                        <a:t>vérifs</a:t>
                      </a:r>
                      <a:r>
                        <a:rPr sz="1000" spc="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25" dirty="0">
                          <a:latin typeface="Calibri"/>
                          <a:cs typeface="Calibri"/>
                        </a:rPr>
                        <a:t>(</a:t>
                      </a:r>
                      <a:r>
                        <a:rPr sz="1000" spc="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95" dirty="0">
                          <a:latin typeface="Calibri"/>
                          <a:cs typeface="Calibri"/>
                        </a:rPr>
                        <a:t>préparation</a:t>
                      </a:r>
                      <a:r>
                        <a:rPr sz="1000" spc="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114" dirty="0">
                          <a:latin typeface="Calibri"/>
                          <a:cs typeface="Calibri"/>
                        </a:rPr>
                        <a:t>aux</a:t>
                      </a:r>
                      <a:r>
                        <a:rPr sz="1000" spc="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105" dirty="0">
                          <a:latin typeface="Calibri"/>
                          <a:cs typeface="Calibri"/>
                        </a:rPr>
                        <a:t>questions</a:t>
                      </a:r>
                      <a:r>
                        <a:rPr sz="1000" spc="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130" dirty="0">
                          <a:latin typeface="Calibri"/>
                          <a:cs typeface="Calibri"/>
                        </a:rPr>
                        <a:t>du</a:t>
                      </a:r>
                      <a:r>
                        <a:rPr sz="1000" spc="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114" dirty="0">
                          <a:latin typeface="Calibri"/>
                          <a:cs typeface="Calibri"/>
                        </a:rPr>
                        <a:t>permis</a:t>
                      </a:r>
                      <a:r>
                        <a:rPr sz="1000" spc="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155" dirty="0">
                          <a:latin typeface="Calibri"/>
                          <a:cs typeface="Calibri"/>
                        </a:rPr>
                        <a:t>B</a:t>
                      </a:r>
                      <a:r>
                        <a:rPr sz="1000" spc="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25" dirty="0">
                          <a:latin typeface="Calibri"/>
                          <a:cs typeface="Calibri"/>
                        </a:rPr>
                        <a:t>)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3556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1275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lang="fr-FR" sz="1000" spc="165" dirty="0">
                          <a:latin typeface="Calibri"/>
                          <a:cs typeface="Calibri"/>
                        </a:rPr>
                        <a:t>4 </a:t>
                      </a:r>
                      <a:r>
                        <a:rPr sz="1000" spc="165" dirty="0">
                          <a:latin typeface="Calibri"/>
                          <a:cs typeface="Calibri"/>
                        </a:rPr>
                        <a:t>€</a:t>
                      </a:r>
                      <a:endParaRPr sz="1000" dirty="0">
                        <a:latin typeface="Calibri"/>
                        <a:cs typeface="Calibri"/>
                      </a:endParaRPr>
                    </a:p>
                  </a:txBody>
                  <a:tcPr marL="0" marR="0" marT="3556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392835">
                <a:tc>
                  <a:txBody>
                    <a:bodyPr/>
                    <a:lstStyle/>
                    <a:p>
                      <a:pPr marL="40005">
                        <a:lnSpc>
                          <a:spcPct val="100000"/>
                        </a:lnSpc>
                        <a:spcBef>
                          <a:spcPts val="284"/>
                        </a:spcBef>
                      </a:pPr>
                      <a:r>
                        <a:rPr sz="1000" spc="135" dirty="0">
                          <a:latin typeface="Calibri"/>
                          <a:cs typeface="Calibri"/>
                        </a:rPr>
                        <a:t>Accès</a:t>
                      </a:r>
                      <a:r>
                        <a:rPr sz="1000" spc="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130" dirty="0">
                          <a:latin typeface="Calibri"/>
                          <a:cs typeface="Calibri"/>
                        </a:rPr>
                        <a:t>code</a:t>
                      </a:r>
                      <a:r>
                        <a:rPr sz="1000" spc="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125" dirty="0">
                          <a:latin typeface="Calibri"/>
                          <a:cs typeface="Calibri"/>
                        </a:rPr>
                        <a:t>en</a:t>
                      </a:r>
                      <a:r>
                        <a:rPr sz="1000" spc="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95" dirty="0">
                          <a:latin typeface="Calibri"/>
                          <a:cs typeface="Calibri"/>
                        </a:rPr>
                        <a:t>ligne</a:t>
                      </a:r>
                      <a:r>
                        <a:rPr sz="1000" spc="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65" dirty="0">
                          <a:latin typeface="Calibri"/>
                          <a:cs typeface="Calibri"/>
                        </a:rPr>
                        <a:t>3</a:t>
                      </a:r>
                      <a:r>
                        <a:rPr sz="1000" spc="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120" dirty="0">
                          <a:latin typeface="Calibri"/>
                          <a:cs typeface="Calibri"/>
                        </a:rPr>
                        <a:t>mois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36194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1275">
                        <a:lnSpc>
                          <a:spcPct val="100000"/>
                        </a:lnSpc>
                        <a:spcBef>
                          <a:spcPts val="284"/>
                        </a:spcBef>
                      </a:pPr>
                      <a:r>
                        <a:rPr lang="fr-FR" sz="1000" spc="165" dirty="0">
                          <a:latin typeface="Calibri"/>
                          <a:cs typeface="Calibri"/>
                        </a:rPr>
                        <a:t>4</a:t>
                      </a:r>
                      <a:r>
                        <a:rPr sz="1000" spc="165" dirty="0">
                          <a:latin typeface="Calibri"/>
                          <a:cs typeface="Calibri"/>
                        </a:rPr>
                        <a:t>0€</a:t>
                      </a:r>
                      <a:endParaRPr sz="1000" dirty="0">
                        <a:latin typeface="Calibri"/>
                        <a:cs typeface="Calibri"/>
                      </a:endParaRPr>
                    </a:p>
                  </a:txBody>
                  <a:tcPr marL="0" marR="0" marT="36194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308349">
                <a:tc>
                  <a:txBody>
                    <a:bodyPr/>
                    <a:lstStyle/>
                    <a:p>
                      <a:pPr marL="40005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1000" spc="135" dirty="0">
                          <a:latin typeface="Calibri"/>
                          <a:cs typeface="Calibri"/>
                        </a:rPr>
                        <a:t>Accès</a:t>
                      </a:r>
                      <a:r>
                        <a:rPr sz="1000" spc="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130" dirty="0">
                          <a:latin typeface="Calibri"/>
                          <a:cs typeface="Calibri"/>
                        </a:rPr>
                        <a:t>code</a:t>
                      </a:r>
                      <a:r>
                        <a:rPr sz="1000" spc="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135" dirty="0">
                          <a:latin typeface="Calibri"/>
                          <a:cs typeface="Calibri"/>
                        </a:rPr>
                        <a:t>ETM</a:t>
                      </a:r>
                      <a:r>
                        <a:rPr sz="1000" spc="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130" dirty="0">
                          <a:latin typeface="Calibri"/>
                          <a:cs typeface="Calibri"/>
                        </a:rPr>
                        <a:t>moto</a:t>
                      </a:r>
                      <a:r>
                        <a:rPr sz="1000" spc="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114" dirty="0">
                          <a:latin typeface="Calibri"/>
                          <a:cs typeface="Calibri"/>
                        </a:rPr>
                        <a:t>en</a:t>
                      </a:r>
                      <a:r>
                        <a:rPr sz="1000" spc="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100" dirty="0">
                          <a:latin typeface="Calibri"/>
                          <a:cs typeface="Calibri"/>
                        </a:rPr>
                        <a:t>ligne</a:t>
                      </a:r>
                      <a:r>
                        <a:rPr sz="1000" spc="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65" dirty="0">
                          <a:latin typeface="Calibri"/>
                          <a:cs typeface="Calibri"/>
                        </a:rPr>
                        <a:t>3</a:t>
                      </a:r>
                      <a:r>
                        <a:rPr sz="1000" spc="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120" dirty="0">
                          <a:latin typeface="Calibri"/>
                          <a:cs typeface="Calibri"/>
                        </a:rPr>
                        <a:t>mois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368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1275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lang="fr-FR" sz="1000" spc="165" dirty="0">
                          <a:latin typeface="Calibri"/>
                          <a:cs typeface="Calibri"/>
                        </a:rPr>
                        <a:t>4</a:t>
                      </a:r>
                      <a:r>
                        <a:rPr sz="1000" spc="165" dirty="0">
                          <a:latin typeface="Calibri"/>
                          <a:cs typeface="Calibri"/>
                        </a:rPr>
                        <a:t>0€</a:t>
                      </a:r>
                      <a:endParaRPr sz="1000" dirty="0">
                        <a:latin typeface="Calibri"/>
                        <a:cs typeface="Calibri"/>
                      </a:endParaRPr>
                    </a:p>
                  </a:txBody>
                  <a:tcPr marL="0" marR="0" marT="368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</a:tbl>
          </a:graphicData>
        </a:graphic>
      </p:graphicFrame>
      <p:sp>
        <p:nvSpPr>
          <p:cNvPr id="20" name="object 20"/>
          <p:cNvSpPr/>
          <p:nvPr/>
        </p:nvSpPr>
        <p:spPr>
          <a:xfrm>
            <a:off x="34331" y="28955"/>
            <a:ext cx="1184910" cy="357505"/>
          </a:xfrm>
          <a:custGeom>
            <a:avLst/>
            <a:gdLst/>
            <a:ahLst/>
            <a:cxnLst/>
            <a:rect l="l" t="t" r="r" b="b"/>
            <a:pathLst>
              <a:path w="1184910" h="357505">
                <a:moveTo>
                  <a:pt x="592184" y="0"/>
                </a:moveTo>
                <a:lnTo>
                  <a:pt x="0" y="357124"/>
                </a:lnTo>
                <a:lnTo>
                  <a:pt x="1184360" y="357124"/>
                </a:lnTo>
                <a:lnTo>
                  <a:pt x="592184" y="0"/>
                </a:lnTo>
                <a:close/>
              </a:path>
            </a:pathLst>
          </a:custGeom>
          <a:solidFill>
            <a:srgbClr val="C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1172565" y="28955"/>
            <a:ext cx="1184910" cy="357505"/>
          </a:xfrm>
          <a:custGeom>
            <a:avLst/>
            <a:gdLst/>
            <a:ahLst/>
            <a:cxnLst/>
            <a:rect l="l" t="t" r="r" b="b"/>
            <a:pathLst>
              <a:path w="1184910" h="357505">
                <a:moveTo>
                  <a:pt x="592226" y="0"/>
                </a:moveTo>
                <a:lnTo>
                  <a:pt x="0" y="357124"/>
                </a:lnTo>
                <a:lnTo>
                  <a:pt x="1184300" y="357124"/>
                </a:lnTo>
                <a:lnTo>
                  <a:pt x="592226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2356992" y="28955"/>
            <a:ext cx="1184275" cy="357505"/>
          </a:xfrm>
          <a:custGeom>
            <a:avLst/>
            <a:gdLst/>
            <a:ahLst/>
            <a:cxnLst/>
            <a:rect l="l" t="t" r="r" b="b"/>
            <a:pathLst>
              <a:path w="1184275" h="357505">
                <a:moveTo>
                  <a:pt x="592074" y="0"/>
                </a:moveTo>
                <a:lnTo>
                  <a:pt x="0" y="357124"/>
                </a:lnTo>
                <a:lnTo>
                  <a:pt x="1184274" y="357124"/>
                </a:lnTo>
                <a:lnTo>
                  <a:pt x="592074" y="0"/>
                </a:lnTo>
                <a:close/>
              </a:path>
            </a:pathLst>
          </a:custGeom>
          <a:solidFill>
            <a:srgbClr val="C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3541267" y="28955"/>
            <a:ext cx="1184910" cy="357505"/>
          </a:xfrm>
          <a:custGeom>
            <a:avLst/>
            <a:gdLst/>
            <a:ahLst/>
            <a:cxnLst/>
            <a:rect l="l" t="t" r="r" b="b"/>
            <a:pathLst>
              <a:path w="1184910" h="357505">
                <a:moveTo>
                  <a:pt x="592201" y="0"/>
                </a:moveTo>
                <a:lnTo>
                  <a:pt x="0" y="357124"/>
                </a:lnTo>
                <a:lnTo>
                  <a:pt x="1184402" y="357124"/>
                </a:lnTo>
                <a:lnTo>
                  <a:pt x="592201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4746497" y="28955"/>
            <a:ext cx="1184910" cy="357505"/>
          </a:xfrm>
          <a:custGeom>
            <a:avLst/>
            <a:gdLst/>
            <a:ahLst/>
            <a:cxnLst/>
            <a:rect l="l" t="t" r="r" b="b"/>
            <a:pathLst>
              <a:path w="1184910" h="357505">
                <a:moveTo>
                  <a:pt x="592201" y="0"/>
                </a:moveTo>
                <a:lnTo>
                  <a:pt x="0" y="357124"/>
                </a:lnTo>
                <a:lnTo>
                  <a:pt x="1184402" y="357124"/>
                </a:lnTo>
                <a:lnTo>
                  <a:pt x="592201" y="0"/>
                </a:lnTo>
                <a:close/>
              </a:path>
            </a:pathLst>
          </a:custGeom>
          <a:solidFill>
            <a:srgbClr val="C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6164579" y="5888990"/>
            <a:ext cx="1174419" cy="1173479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 txBox="1"/>
          <p:nvPr/>
        </p:nvSpPr>
        <p:spPr>
          <a:xfrm>
            <a:off x="310286" y="6858170"/>
            <a:ext cx="6706234" cy="80645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b="1" spc="30" dirty="0">
                <a:solidFill>
                  <a:srgbClr val="404040"/>
                </a:solidFill>
                <a:latin typeface="Book Antiqua"/>
                <a:cs typeface="Book Antiqua"/>
              </a:rPr>
              <a:t>L’évaluation </a:t>
            </a:r>
            <a:r>
              <a:rPr sz="1000" b="1" spc="85" dirty="0">
                <a:solidFill>
                  <a:srgbClr val="404040"/>
                </a:solidFill>
                <a:latin typeface="Book Antiqua"/>
                <a:cs typeface="Book Antiqua"/>
              </a:rPr>
              <a:t>de</a:t>
            </a:r>
            <a:r>
              <a:rPr sz="1000" b="1" spc="-20" dirty="0">
                <a:solidFill>
                  <a:srgbClr val="404040"/>
                </a:solidFill>
                <a:latin typeface="Book Antiqua"/>
                <a:cs typeface="Book Antiqua"/>
              </a:rPr>
              <a:t> </a:t>
            </a:r>
            <a:r>
              <a:rPr sz="1000" b="1" spc="70" dirty="0">
                <a:solidFill>
                  <a:srgbClr val="404040"/>
                </a:solidFill>
                <a:latin typeface="Book Antiqua"/>
                <a:cs typeface="Book Antiqua"/>
              </a:rPr>
              <a:t>départ</a:t>
            </a:r>
            <a:endParaRPr sz="1000">
              <a:latin typeface="Book Antiqua"/>
              <a:cs typeface="Book Antiqua"/>
            </a:endParaRPr>
          </a:p>
          <a:p>
            <a:pPr marL="708660" marR="5080" indent="-696595" algn="just">
              <a:lnSpc>
                <a:spcPct val="121000"/>
              </a:lnSpc>
              <a:spcBef>
                <a:spcPts val="595"/>
              </a:spcBef>
            </a:pPr>
            <a:r>
              <a:rPr sz="1000" spc="90" dirty="0">
                <a:latin typeface="Calibri"/>
                <a:cs typeface="Calibri"/>
              </a:rPr>
              <a:t>Elle</a:t>
            </a:r>
            <a:r>
              <a:rPr sz="1000" spc="85" dirty="0">
                <a:latin typeface="Calibri"/>
                <a:cs typeface="Calibri"/>
              </a:rPr>
              <a:t> </a:t>
            </a:r>
            <a:r>
              <a:rPr sz="1000" spc="100" dirty="0">
                <a:latin typeface="Calibri"/>
                <a:cs typeface="Calibri"/>
              </a:rPr>
              <a:t>est</a:t>
            </a:r>
            <a:r>
              <a:rPr sz="1000" spc="75" dirty="0">
                <a:latin typeface="Calibri"/>
                <a:cs typeface="Calibri"/>
              </a:rPr>
              <a:t> </a:t>
            </a:r>
            <a:r>
              <a:rPr sz="1000" spc="95" dirty="0">
                <a:latin typeface="Calibri"/>
                <a:cs typeface="Calibri"/>
              </a:rPr>
              <a:t>obligatoire</a:t>
            </a:r>
            <a:r>
              <a:rPr sz="1000" spc="80" dirty="0">
                <a:latin typeface="Calibri"/>
                <a:cs typeface="Calibri"/>
              </a:rPr>
              <a:t> </a:t>
            </a:r>
            <a:r>
              <a:rPr sz="1000" spc="105" dirty="0">
                <a:latin typeface="Calibri"/>
                <a:cs typeface="Calibri"/>
              </a:rPr>
              <a:t>pour</a:t>
            </a:r>
            <a:r>
              <a:rPr sz="1000" spc="85" dirty="0">
                <a:latin typeface="Calibri"/>
                <a:cs typeface="Calibri"/>
              </a:rPr>
              <a:t> </a:t>
            </a:r>
            <a:r>
              <a:rPr sz="1000" spc="90" dirty="0">
                <a:latin typeface="Calibri"/>
                <a:cs typeface="Calibri"/>
              </a:rPr>
              <a:t>les</a:t>
            </a:r>
            <a:r>
              <a:rPr sz="1000" spc="75" dirty="0">
                <a:latin typeface="Calibri"/>
                <a:cs typeface="Calibri"/>
              </a:rPr>
              <a:t> </a:t>
            </a:r>
            <a:r>
              <a:rPr sz="1000" spc="105" dirty="0">
                <a:latin typeface="Calibri"/>
                <a:cs typeface="Calibri"/>
              </a:rPr>
              <a:t>catégorie</a:t>
            </a:r>
            <a:r>
              <a:rPr sz="1000" spc="80" dirty="0">
                <a:latin typeface="Calibri"/>
                <a:cs typeface="Calibri"/>
              </a:rPr>
              <a:t> </a:t>
            </a:r>
            <a:r>
              <a:rPr sz="1000" spc="95" dirty="0">
                <a:latin typeface="Calibri"/>
                <a:cs typeface="Calibri"/>
              </a:rPr>
              <a:t>B,</a:t>
            </a:r>
            <a:r>
              <a:rPr sz="1000" spc="80" dirty="0">
                <a:latin typeface="Calibri"/>
                <a:cs typeface="Calibri"/>
              </a:rPr>
              <a:t> </a:t>
            </a:r>
            <a:r>
              <a:rPr sz="1000" spc="160" dirty="0">
                <a:latin typeface="Calibri"/>
                <a:cs typeface="Calibri"/>
              </a:rPr>
              <a:t>A</a:t>
            </a:r>
            <a:r>
              <a:rPr sz="1000" spc="80" dirty="0">
                <a:latin typeface="Calibri"/>
                <a:cs typeface="Calibri"/>
              </a:rPr>
              <a:t> </a:t>
            </a:r>
            <a:r>
              <a:rPr sz="1000" spc="100" dirty="0">
                <a:latin typeface="Calibri"/>
                <a:cs typeface="Calibri"/>
              </a:rPr>
              <a:t>et</a:t>
            </a:r>
            <a:r>
              <a:rPr sz="1000" spc="80" dirty="0">
                <a:latin typeface="Calibri"/>
                <a:cs typeface="Calibri"/>
              </a:rPr>
              <a:t> </a:t>
            </a:r>
            <a:r>
              <a:rPr sz="1000" spc="120" dirty="0">
                <a:latin typeface="Calibri"/>
                <a:cs typeface="Calibri"/>
              </a:rPr>
              <a:t>A2</a:t>
            </a:r>
            <a:r>
              <a:rPr sz="1000" spc="75" dirty="0">
                <a:latin typeface="Calibri"/>
                <a:cs typeface="Calibri"/>
              </a:rPr>
              <a:t> </a:t>
            </a:r>
            <a:r>
              <a:rPr sz="1000" spc="130" dirty="0">
                <a:latin typeface="Calibri"/>
                <a:cs typeface="Calibri"/>
              </a:rPr>
              <a:t>du</a:t>
            </a:r>
            <a:r>
              <a:rPr sz="1000" spc="75" dirty="0">
                <a:latin typeface="Calibri"/>
                <a:cs typeface="Calibri"/>
              </a:rPr>
              <a:t> </a:t>
            </a:r>
            <a:r>
              <a:rPr sz="1000" spc="110" dirty="0">
                <a:latin typeface="Calibri"/>
                <a:cs typeface="Calibri"/>
              </a:rPr>
              <a:t>permis</a:t>
            </a:r>
            <a:r>
              <a:rPr sz="1000" spc="75" dirty="0">
                <a:latin typeface="Calibri"/>
                <a:cs typeface="Calibri"/>
              </a:rPr>
              <a:t> </a:t>
            </a:r>
            <a:r>
              <a:rPr sz="1000" spc="130" dirty="0">
                <a:latin typeface="Calibri"/>
                <a:cs typeface="Calibri"/>
              </a:rPr>
              <a:t>de</a:t>
            </a:r>
            <a:r>
              <a:rPr sz="1000" spc="80" dirty="0">
                <a:latin typeface="Calibri"/>
                <a:cs typeface="Calibri"/>
              </a:rPr>
              <a:t> </a:t>
            </a:r>
            <a:r>
              <a:rPr sz="1000" spc="95" dirty="0">
                <a:latin typeface="Calibri"/>
                <a:cs typeface="Calibri"/>
              </a:rPr>
              <a:t>conduire.</a:t>
            </a:r>
            <a:r>
              <a:rPr sz="1000" spc="80" dirty="0">
                <a:latin typeface="Calibri"/>
                <a:cs typeface="Calibri"/>
              </a:rPr>
              <a:t> </a:t>
            </a:r>
            <a:r>
              <a:rPr sz="1000" spc="90" dirty="0">
                <a:latin typeface="Calibri"/>
                <a:cs typeface="Calibri"/>
              </a:rPr>
              <a:t>Elle</a:t>
            </a:r>
            <a:r>
              <a:rPr sz="1000" spc="85" dirty="0">
                <a:latin typeface="Calibri"/>
                <a:cs typeface="Calibri"/>
              </a:rPr>
              <a:t> </a:t>
            </a:r>
            <a:r>
              <a:rPr sz="1000" spc="120" dirty="0">
                <a:latin typeface="Calibri"/>
                <a:cs typeface="Calibri"/>
              </a:rPr>
              <a:t>permet</a:t>
            </a:r>
            <a:r>
              <a:rPr sz="1000" spc="75" dirty="0">
                <a:latin typeface="Calibri"/>
                <a:cs typeface="Calibri"/>
              </a:rPr>
              <a:t> </a:t>
            </a:r>
            <a:r>
              <a:rPr sz="1000" spc="130" dirty="0">
                <a:latin typeface="Calibri"/>
                <a:cs typeface="Calibri"/>
              </a:rPr>
              <a:t>de</a:t>
            </a:r>
            <a:r>
              <a:rPr sz="1000" spc="80" dirty="0">
                <a:latin typeface="Calibri"/>
                <a:cs typeface="Calibri"/>
              </a:rPr>
              <a:t> </a:t>
            </a:r>
            <a:r>
              <a:rPr sz="1000" spc="105" dirty="0">
                <a:latin typeface="Calibri"/>
                <a:cs typeface="Calibri"/>
              </a:rPr>
              <a:t>donner</a:t>
            </a:r>
            <a:r>
              <a:rPr sz="1000" spc="85" dirty="0">
                <a:latin typeface="Calibri"/>
                <a:cs typeface="Calibri"/>
              </a:rPr>
              <a:t> </a:t>
            </a:r>
            <a:r>
              <a:rPr sz="1000" spc="114" dirty="0">
                <a:latin typeface="Calibri"/>
                <a:cs typeface="Calibri"/>
              </a:rPr>
              <a:t>une</a:t>
            </a:r>
            <a:r>
              <a:rPr sz="1000" spc="80" dirty="0">
                <a:latin typeface="Calibri"/>
                <a:cs typeface="Calibri"/>
              </a:rPr>
              <a:t> </a:t>
            </a:r>
            <a:r>
              <a:rPr sz="1000" spc="105" dirty="0">
                <a:latin typeface="Calibri"/>
                <a:cs typeface="Calibri"/>
              </a:rPr>
              <a:t>idée  à </a:t>
            </a:r>
            <a:r>
              <a:rPr sz="1000" spc="80" dirty="0">
                <a:latin typeface="Calibri"/>
                <a:cs typeface="Calibri"/>
              </a:rPr>
              <a:t>l’élève-client, </a:t>
            </a:r>
            <a:r>
              <a:rPr sz="1000" spc="135" dirty="0">
                <a:latin typeface="Calibri"/>
                <a:cs typeface="Calibri"/>
              </a:rPr>
              <a:t>du </a:t>
            </a:r>
            <a:r>
              <a:rPr sz="1000" spc="125" dirty="0">
                <a:latin typeface="Calibri"/>
                <a:cs typeface="Calibri"/>
              </a:rPr>
              <a:t>nombre </a:t>
            </a:r>
            <a:r>
              <a:rPr sz="1000" spc="95" dirty="0">
                <a:latin typeface="Calibri"/>
                <a:cs typeface="Calibri"/>
              </a:rPr>
              <a:t>d’heures possibles, </a:t>
            </a:r>
            <a:r>
              <a:rPr sz="1000" spc="105" dirty="0">
                <a:latin typeface="Calibri"/>
                <a:cs typeface="Calibri"/>
              </a:rPr>
              <a:t>nécessaires à </a:t>
            </a:r>
            <a:r>
              <a:rPr sz="1000" spc="70" dirty="0">
                <a:latin typeface="Calibri"/>
                <a:cs typeface="Calibri"/>
              </a:rPr>
              <a:t>la </a:t>
            </a:r>
            <a:r>
              <a:rPr sz="1000" spc="95" dirty="0">
                <a:latin typeface="Calibri"/>
                <a:cs typeface="Calibri"/>
              </a:rPr>
              <a:t>réussite </a:t>
            </a:r>
            <a:r>
              <a:rPr sz="1000" spc="130" dirty="0">
                <a:latin typeface="Calibri"/>
                <a:cs typeface="Calibri"/>
              </a:rPr>
              <a:t>de</a:t>
            </a:r>
            <a:r>
              <a:rPr sz="1000" spc="-114" dirty="0">
                <a:latin typeface="Calibri"/>
                <a:cs typeface="Calibri"/>
              </a:rPr>
              <a:t> </a:t>
            </a:r>
            <a:r>
              <a:rPr sz="1000" spc="100" dirty="0">
                <a:latin typeface="Calibri"/>
                <a:cs typeface="Calibri"/>
              </a:rPr>
              <a:t>sa </a:t>
            </a:r>
            <a:r>
              <a:rPr sz="1000" spc="95" dirty="0">
                <a:latin typeface="Calibri"/>
                <a:cs typeface="Calibri"/>
              </a:rPr>
              <a:t>formation. </a:t>
            </a:r>
            <a:r>
              <a:rPr sz="1000" spc="140" dirty="0">
                <a:latin typeface="Calibri"/>
                <a:cs typeface="Calibri"/>
              </a:rPr>
              <a:t>Cet-  </a:t>
            </a:r>
            <a:r>
              <a:rPr sz="1000" spc="95" dirty="0">
                <a:latin typeface="Calibri"/>
                <a:cs typeface="Calibri"/>
              </a:rPr>
              <a:t>te évaluation </a:t>
            </a:r>
            <a:r>
              <a:rPr sz="1000" spc="110" dirty="0">
                <a:latin typeface="Calibri"/>
                <a:cs typeface="Calibri"/>
              </a:rPr>
              <a:t>se </a:t>
            </a:r>
            <a:r>
              <a:rPr sz="1000" spc="75" dirty="0">
                <a:latin typeface="Calibri"/>
                <a:cs typeface="Calibri"/>
              </a:rPr>
              <a:t>fait </a:t>
            </a:r>
            <a:r>
              <a:rPr sz="1000" spc="85" dirty="0">
                <a:latin typeface="Calibri"/>
                <a:cs typeface="Calibri"/>
              </a:rPr>
              <a:t>sur </a:t>
            </a:r>
            <a:r>
              <a:rPr sz="1000" spc="80" dirty="0">
                <a:latin typeface="Calibri"/>
                <a:cs typeface="Calibri"/>
              </a:rPr>
              <a:t>le</a:t>
            </a:r>
            <a:r>
              <a:rPr sz="1000" spc="-140" dirty="0">
                <a:latin typeface="Calibri"/>
                <a:cs typeface="Calibri"/>
              </a:rPr>
              <a:t> </a:t>
            </a:r>
            <a:r>
              <a:rPr sz="1000" spc="90" dirty="0">
                <a:latin typeface="Calibri"/>
                <a:cs typeface="Calibri"/>
              </a:rPr>
              <a:t>simulateur.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27" name="object 27"/>
          <p:cNvSpPr/>
          <p:nvPr/>
        </p:nvSpPr>
        <p:spPr>
          <a:xfrm>
            <a:off x="257238" y="7426362"/>
            <a:ext cx="727481" cy="726909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 txBox="1"/>
          <p:nvPr/>
        </p:nvSpPr>
        <p:spPr>
          <a:xfrm>
            <a:off x="480504" y="8226849"/>
            <a:ext cx="6711315" cy="98933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algn="just">
              <a:lnSpc>
                <a:spcPct val="100000"/>
              </a:lnSpc>
              <a:spcBef>
                <a:spcPts val="95"/>
              </a:spcBef>
            </a:pPr>
            <a:r>
              <a:rPr sz="1000" b="1" spc="125" dirty="0">
                <a:solidFill>
                  <a:srgbClr val="404040"/>
                </a:solidFill>
                <a:latin typeface="Calibri"/>
                <a:cs typeface="Calibri"/>
              </a:rPr>
              <a:t>Les</a:t>
            </a:r>
            <a:r>
              <a:rPr sz="1000" b="1" spc="20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000" b="1" spc="105" dirty="0">
                <a:solidFill>
                  <a:srgbClr val="404040"/>
                </a:solidFill>
                <a:latin typeface="Calibri"/>
                <a:cs typeface="Calibri"/>
              </a:rPr>
              <a:t>Moyens</a:t>
            </a:r>
            <a:r>
              <a:rPr sz="1000" b="1" spc="2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000" b="1" spc="114" dirty="0">
                <a:solidFill>
                  <a:srgbClr val="404040"/>
                </a:solidFill>
                <a:latin typeface="Calibri"/>
                <a:cs typeface="Calibri"/>
              </a:rPr>
              <a:t>du</a:t>
            </a:r>
            <a:r>
              <a:rPr sz="1000" b="1" spc="45" dirty="0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sz="1000" b="1" spc="170" dirty="0">
                <a:solidFill>
                  <a:srgbClr val="404040"/>
                </a:solidFill>
                <a:latin typeface="Calibri"/>
                <a:cs typeface="Calibri"/>
              </a:rPr>
              <a:t>CER</a:t>
            </a:r>
            <a:r>
              <a:rPr lang="fr-FR" sz="1000" b="1" spc="45" dirty="0">
                <a:solidFill>
                  <a:srgbClr val="404040"/>
                </a:solidFill>
                <a:latin typeface="Calibri"/>
                <a:cs typeface="Calibri"/>
              </a:rPr>
              <a:t>PITHIVIERS CONDUITE</a:t>
            </a:r>
            <a:endParaRPr sz="1000" dirty="0">
              <a:latin typeface="Calibri"/>
              <a:cs typeface="Calibri"/>
            </a:endParaRPr>
          </a:p>
          <a:p>
            <a:pPr marL="12700" marR="5080" algn="just">
              <a:lnSpc>
                <a:spcPct val="120800"/>
              </a:lnSpc>
              <a:spcBef>
                <a:spcPts val="595"/>
              </a:spcBef>
            </a:pPr>
            <a:r>
              <a:rPr sz="1000" b="1" spc="120" dirty="0">
                <a:latin typeface="Calibri"/>
                <a:cs typeface="Calibri"/>
              </a:rPr>
              <a:t>Nous </a:t>
            </a:r>
            <a:r>
              <a:rPr sz="1000" b="1" spc="114" dirty="0">
                <a:latin typeface="Calibri"/>
                <a:cs typeface="Calibri"/>
              </a:rPr>
              <a:t>mettons </a:t>
            </a:r>
            <a:r>
              <a:rPr sz="1000" b="1" spc="95" dirty="0">
                <a:latin typeface="Calibri"/>
                <a:cs typeface="Calibri"/>
              </a:rPr>
              <a:t>à disposition </a:t>
            </a:r>
            <a:r>
              <a:rPr sz="1000" b="1" spc="120" dirty="0">
                <a:latin typeface="Calibri"/>
                <a:cs typeface="Calibri"/>
              </a:rPr>
              <a:t>de </a:t>
            </a:r>
            <a:r>
              <a:rPr sz="1000" b="1" spc="114" dirty="0">
                <a:latin typeface="Calibri"/>
                <a:cs typeface="Calibri"/>
              </a:rPr>
              <a:t>nos </a:t>
            </a:r>
            <a:r>
              <a:rPr sz="1000" b="1" spc="100" dirty="0">
                <a:latin typeface="Calibri"/>
                <a:cs typeface="Calibri"/>
              </a:rPr>
              <a:t>élèves </a:t>
            </a:r>
            <a:r>
              <a:rPr sz="1000" b="1" spc="120" dirty="0">
                <a:latin typeface="Calibri"/>
                <a:cs typeface="Calibri"/>
              </a:rPr>
              <a:t>de </a:t>
            </a:r>
            <a:r>
              <a:rPr sz="1000" b="1" spc="110" dirty="0">
                <a:latin typeface="Calibri"/>
                <a:cs typeface="Calibri"/>
              </a:rPr>
              <a:t>nombreux </a:t>
            </a:r>
            <a:r>
              <a:rPr sz="1000" b="1" spc="120" dirty="0">
                <a:latin typeface="Calibri"/>
                <a:cs typeface="Calibri"/>
              </a:rPr>
              <a:t>moyens pédagogiques </a:t>
            </a:r>
            <a:r>
              <a:rPr sz="1000" b="1" spc="100" dirty="0">
                <a:latin typeface="Calibri"/>
                <a:cs typeface="Calibri"/>
              </a:rPr>
              <a:t>performants </a:t>
            </a:r>
            <a:r>
              <a:rPr sz="1000" b="1" spc="30" dirty="0">
                <a:latin typeface="Calibri"/>
                <a:cs typeface="Calibri"/>
              </a:rPr>
              <a:t>: </a:t>
            </a:r>
            <a:r>
              <a:rPr sz="1000" b="1" spc="90" dirty="0">
                <a:latin typeface="Calibri"/>
                <a:cs typeface="Calibri"/>
              </a:rPr>
              <a:t>salles </a:t>
            </a:r>
            <a:r>
              <a:rPr sz="1000" b="1" spc="125" dirty="0">
                <a:latin typeface="Calibri"/>
                <a:cs typeface="Calibri"/>
              </a:rPr>
              <a:t>de  </a:t>
            </a:r>
            <a:r>
              <a:rPr sz="1000" b="1" spc="95" dirty="0">
                <a:latin typeface="Calibri"/>
                <a:cs typeface="Calibri"/>
              </a:rPr>
              <a:t>formations </a:t>
            </a:r>
            <a:r>
              <a:rPr sz="1000" b="1" spc="100" dirty="0">
                <a:latin typeface="Calibri"/>
                <a:cs typeface="Calibri"/>
              </a:rPr>
              <a:t>équipées, </a:t>
            </a:r>
            <a:r>
              <a:rPr sz="1000" b="1" spc="90" dirty="0">
                <a:latin typeface="Calibri"/>
                <a:cs typeface="Calibri"/>
              </a:rPr>
              <a:t>simulateur </a:t>
            </a:r>
            <a:r>
              <a:rPr sz="1000" b="1" spc="120" dirty="0">
                <a:latin typeface="Calibri"/>
                <a:cs typeface="Calibri"/>
              </a:rPr>
              <a:t>de </a:t>
            </a:r>
            <a:r>
              <a:rPr sz="1000" b="1" spc="95" dirty="0">
                <a:latin typeface="Calibri"/>
                <a:cs typeface="Calibri"/>
              </a:rPr>
              <a:t>conduite, </a:t>
            </a:r>
            <a:r>
              <a:rPr lang="fr-FR" sz="1000" b="1" spc="95" dirty="0">
                <a:latin typeface="Calibri"/>
                <a:cs typeface="Calibri"/>
              </a:rPr>
              <a:t>1</a:t>
            </a:r>
            <a:r>
              <a:rPr sz="1000" b="1" spc="80" dirty="0">
                <a:latin typeface="Calibri"/>
                <a:cs typeface="Calibri"/>
              </a:rPr>
              <a:t> </a:t>
            </a:r>
            <a:r>
              <a:rPr sz="1000" b="1" spc="100" dirty="0" err="1">
                <a:latin typeface="Calibri"/>
                <a:cs typeface="Calibri"/>
              </a:rPr>
              <a:t>piste</a:t>
            </a:r>
            <a:r>
              <a:rPr sz="1000" b="1" spc="100" dirty="0">
                <a:latin typeface="Calibri"/>
                <a:cs typeface="Calibri"/>
              </a:rPr>
              <a:t> </a:t>
            </a:r>
            <a:r>
              <a:rPr sz="1000" b="1" spc="95" dirty="0" err="1">
                <a:latin typeface="Calibri"/>
                <a:cs typeface="Calibri"/>
              </a:rPr>
              <a:t>privée</a:t>
            </a:r>
            <a:r>
              <a:rPr sz="1000" b="1" spc="95" dirty="0">
                <a:latin typeface="Calibri"/>
                <a:cs typeface="Calibri"/>
              </a:rPr>
              <a:t> </a:t>
            </a:r>
            <a:r>
              <a:rPr sz="1000" b="1" spc="100" dirty="0">
                <a:latin typeface="Calibri"/>
                <a:cs typeface="Calibri"/>
              </a:rPr>
              <a:t>pour </a:t>
            </a:r>
            <a:r>
              <a:rPr sz="1000" b="1" spc="90" dirty="0">
                <a:latin typeface="Calibri"/>
                <a:cs typeface="Calibri"/>
              </a:rPr>
              <a:t>les </a:t>
            </a:r>
            <a:r>
              <a:rPr sz="1000" b="1" spc="95" dirty="0">
                <a:latin typeface="Calibri"/>
                <a:cs typeface="Calibri"/>
              </a:rPr>
              <a:t>formations </a:t>
            </a:r>
            <a:r>
              <a:rPr sz="1000" b="1" spc="114" dirty="0">
                <a:latin typeface="Calibri"/>
                <a:cs typeface="Calibri"/>
              </a:rPr>
              <a:t>deux-roues </a:t>
            </a:r>
            <a:r>
              <a:rPr sz="1000" b="1" spc="105" dirty="0">
                <a:latin typeface="Calibri"/>
                <a:cs typeface="Calibri"/>
              </a:rPr>
              <a:t>motori-  </a:t>
            </a:r>
            <a:r>
              <a:rPr sz="1000" b="1" spc="114" dirty="0">
                <a:latin typeface="Calibri"/>
                <a:cs typeface="Calibri"/>
              </a:rPr>
              <a:t>sés</a:t>
            </a:r>
            <a:r>
              <a:rPr sz="1000" b="1" spc="30" dirty="0">
                <a:latin typeface="Calibri"/>
                <a:cs typeface="Calibri"/>
              </a:rPr>
              <a:t> </a:t>
            </a:r>
            <a:r>
              <a:rPr sz="1000" b="1" spc="100" dirty="0">
                <a:latin typeface="Calibri"/>
                <a:cs typeface="Calibri"/>
              </a:rPr>
              <a:t>et</a:t>
            </a:r>
            <a:r>
              <a:rPr sz="1000" b="1" spc="45" dirty="0">
                <a:latin typeface="Calibri"/>
                <a:cs typeface="Calibri"/>
              </a:rPr>
              <a:t> </a:t>
            </a:r>
            <a:r>
              <a:rPr sz="1000" b="1" spc="95" dirty="0">
                <a:latin typeface="Calibri"/>
                <a:cs typeface="Calibri"/>
              </a:rPr>
              <a:t>les</a:t>
            </a:r>
            <a:r>
              <a:rPr sz="1000" b="1" spc="50" dirty="0">
                <a:latin typeface="Calibri"/>
                <a:cs typeface="Calibri"/>
              </a:rPr>
              <a:t> </a:t>
            </a:r>
            <a:r>
              <a:rPr sz="1000" b="1" spc="95" dirty="0">
                <a:latin typeface="Calibri"/>
                <a:cs typeface="Calibri"/>
              </a:rPr>
              <a:t>formations</a:t>
            </a:r>
            <a:r>
              <a:rPr sz="1000" b="1" spc="30" dirty="0">
                <a:latin typeface="Calibri"/>
                <a:cs typeface="Calibri"/>
              </a:rPr>
              <a:t> </a:t>
            </a:r>
            <a:r>
              <a:rPr sz="1000" b="1" spc="100" dirty="0">
                <a:latin typeface="Calibri"/>
                <a:cs typeface="Calibri"/>
              </a:rPr>
              <a:t>remorques,</a:t>
            </a:r>
            <a:r>
              <a:rPr sz="1000" b="1" spc="35" dirty="0">
                <a:latin typeface="Calibri"/>
                <a:cs typeface="Calibri"/>
              </a:rPr>
              <a:t> </a:t>
            </a:r>
            <a:r>
              <a:rPr lang="fr-FR" sz="1000" b="1" spc="70" dirty="0">
                <a:latin typeface="Calibri"/>
                <a:cs typeface="Calibri"/>
              </a:rPr>
              <a:t>5</a:t>
            </a:r>
            <a:r>
              <a:rPr sz="1000" b="1" spc="60" dirty="0">
                <a:latin typeface="Calibri"/>
                <a:cs typeface="Calibri"/>
              </a:rPr>
              <a:t> </a:t>
            </a:r>
            <a:r>
              <a:rPr sz="1000" b="1" spc="105" dirty="0">
                <a:latin typeface="Calibri"/>
                <a:cs typeface="Calibri"/>
              </a:rPr>
              <a:t>motos,</a:t>
            </a:r>
            <a:r>
              <a:rPr sz="1000" b="1" spc="30" dirty="0">
                <a:latin typeface="Calibri"/>
                <a:cs typeface="Calibri"/>
              </a:rPr>
              <a:t> </a:t>
            </a:r>
            <a:r>
              <a:rPr sz="1000" b="1" spc="95" dirty="0">
                <a:latin typeface="Calibri"/>
                <a:cs typeface="Calibri"/>
              </a:rPr>
              <a:t>2</a:t>
            </a:r>
            <a:r>
              <a:rPr sz="1000" b="1" spc="50" dirty="0">
                <a:latin typeface="Calibri"/>
                <a:cs typeface="Calibri"/>
              </a:rPr>
              <a:t> </a:t>
            </a:r>
            <a:r>
              <a:rPr sz="1000" b="1" spc="105" dirty="0">
                <a:latin typeface="Calibri"/>
                <a:cs typeface="Calibri"/>
              </a:rPr>
              <a:t>cyclos,</a:t>
            </a:r>
            <a:r>
              <a:rPr sz="1000" b="1" spc="50" dirty="0">
                <a:latin typeface="Calibri"/>
                <a:cs typeface="Calibri"/>
              </a:rPr>
              <a:t> </a:t>
            </a:r>
            <a:r>
              <a:rPr lang="fr-FR" sz="1000" b="1" spc="85" dirty="0">
                <a:latin typeface="Calibri"/>
                <a:cs typeface="Calibri"/>
              </a:rPr>
              <a:t>7</a:t>
            </a:r>
            <a:r>
              <a:rPr sz="1000" b="1" spc="40" dirty="0">
                <a:latin typeface="Calibri"/>
                <a:cs typeface="Calibri"/>
              </a:rPr>
              <a:t> </a:t>
            </a:r>
            <a:r>
              <a:rPr sz="1000" b="1" spc="90" dirty="0">
                <a:latin typeface="Calibri"/>
                <a:cs typeface="Calibri"/>
              </a:rPr>
              <a:t>voitures</a:t>
            </a:r>
            <a:r>
              <a:rPr sz="1000" b="1" spc="50" dirty="0">
                <a:latin typeface="Calibri"/>
                <a:cs typeface="Calibri"/>
              </a:rPr>
              <a:t> </a:t>
            </a:r>
            <a:r>
              <a:rPr sz="1000" b="1" spc="100" dirty="0">
                <a:latin typeface="Calibri"/>
                <a:cs typeface="Calibri"/>
              </a:rPr>
              <a:t>boîte</a:t>
            </a:r>
            <a:r>
              <a:rPr sz="1000" b="1" spc="40" dirty="0">
                <a:latin typeface="Calibri"/>
                <a:cs typeface="Calibri"/>
              </a:rPr>
              <a:t> </a:t>
            </a:r>
            <a:r>
              <a:rPr sz="1000" b="1" spc="110" dirty="0">
                <a:latin typeface="Calibri"/>
                <a:cs typeface="Calibri"/>
              </a:rPr>
              <a:t>mécaniques</a:t>
            </a:r>
            <a:r>
              <a:rPr sz="1000" b="1" spc="55" dirty="0">
                <a:latin typeface="Calibri"/>
                <a:cs typeface="Calibri"/>
              </a:rPr>
              <a:t> </a:t>
            </a:r>
            <a:r>
              <a:rPr sz="1000" b="1" spc="100" dirty="0">
                <a:latin typeface="Calibri"/>
                <a:cs typeface="Calibri"/>
              </a:rPr>
              <a:t>et</a:t>
            </a:r>
            <a:r>
              <a:rPr sz="1000" b="1" spc="45" dirty="0">
                <a:latin typeface="Calibri"/>
                <a:cs typeface="Calibri"/>
              </a:rPr>
              <a:t> </a:t>
            </a:r>
            <a:r>
              <a:rPr sz="1000" b="1" spc="100" dirty="0">
                <a:latin typeface="Calibri"/>
                <a:cs typeface="Calibri"/>
              </a:rPr>
              <a:t>une</a:t>
            </a:r>
            <a:r>
              <a:rPr sz="1000" b="1" spc="335" dirty="0">
                <a:latin typeface="Calibri"/>
                <a:cs typeface="Calibri"/>
              </a:rPr>
              <a:t> </a:t>
            </a:r>
            <a:r>
              <a:rPr sz="1000" b="1" spc="100" dirty="0">
                <a:latin typeface="Calibri"/>
                <a:cs typeface="Calibri"/>
              </a:rPr>
              <a:t>boite</a:t>
            </a:r>
            <a:r>
              <a:rPr sz="1000" b="1" spc="40" dirty="0">
                <a:latin typeface="Calibri"/>
                <a:cs typeface="Calibri"/>
              </a:rPr>
              <a:t> </a:t>
            </a:r>
            <a:r>
              <a:rPr sz="1000" b="1" spc="110" dirty="0" err="1">
                <a:latin typeface="Calibri"/>
                <a:cs typeface="Calibri"/>
              </a:rPr>
              <a:t>automati</a:t>
            </a:r>
            <a:r>
              <a:rPr sz="1000" b="1" spc="110" dirty="0">
                <a:latin typeface="Calibri"/>
                <a:cs typeface="Calibri"/>
              </a:rPr>
              <a:t>-  </a:t>
            </a:r>
            <a:r>
              <a:rPr sz="1000" b="1" spc="65" dirty="0">
                <a:latin typeface="Calibri"/>
                <a:cs typeface="Calibri"/>
              </a:rPr>
              <a:t>que</a:t>
            </a:r>
            <a:r>
              <a:rPr lang="fr-FR" sz="1000" b="1" spc="65" dirty="0">
                <a:latin typeface="Calibri"/>
                <a:cs typeface="Calibri"/>
              </a:rPr>
              <a:t> électrique et 1 voiture aménagée</a:t>
            </a:r>
            <a:endParaRPr sz="1000" dirty="0">
              <a:latin typeface="Calibri"/>
              <a:cs typeface="Calibri"/>
            </a:endParaRPr>
          </a:p>
        </p:txBody>
      </p:sp>
      <p:sp>
        <p:nvSpPr>
          <p:cNvPr id="29" name="object 29"/>
          <p:cNvSpPr/>
          <p:nvPr/>
        </p:nvSpPr>
        <p:spPr>
          <a:xfrm>
            <a:off x="6034785" y="14350"/>
            <a:ext cx="1304163" cy="5531104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 txBox="1"/>
          <p:nvPr/>
        </p:nvSpPr>
        <p:spPr>
          <a:xfrm>
            <a:off x="8405494" y="9854289"/>
            <a:ext cx="5897880" cy="43717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302385" marR="5080" indent="-1290320">
              <a:lnSpc>
                <a:spcPct val="144600"/>
              </a:lnSpc>
              <a:spcBef>
                <a:spcPts val="100"/>
              </a:spcBef>
            </a:pPr>
            <a:r>
              <a:rPr sz="1000" b="1" spc="170" dirty="0">
                <a:latin typeface="Calibri"/>
                <a:cs typeface="Calibri"/>
              </a:rPr>
              <a:t>CER</a:t>
            </a:r>
            <a:r>
              <a:rPr sz="1000" b="1" spc="55" dirty="0">
                <a:latin typeface="Calibri"/>
                <a:cs typeface="Calibri"/>
              </a:rPr>
              <a:t> </a:t>
            </a:r>
            <a:r>
              <a:rPr lang="fr-FR" sz="1000" b="1" spc="90" dirty="0">
                <a:latin typeface="Calibri"/>
                <a:cs typeface="Calibri"/>
              </a:rPr>
              <a:t>Pithiviers conduite</a:t>
            </a:r>
            <a:r>
              <a:rPr sz="1000" b="1" spc="50" dirty="0">
                <a:latin typeface="Calibri"/>
                <a:cs typeface="Calibri"/>
              </a:rPr>
              <a:t> </a:t>
            </a:r>
            <a:r>
              <a:rPr lang="fr-FR" sz="1000" b="1" spc="180" dirty="0">
                <a:latin typeface="Calibri"/>
                <a:cs typeface="Calibri"/>
              </a:rPr>
              <a:t>–</a:t>
            </a:r>
            <a:r>
              <a:rPr sz="1000" b="1" spc="50" dirty="0">
                <a:latin typeface="Calibri"/>
                <a:cs typeface="Calibri"/>
              </a:rPr>
              <a:t> </a:t>
            </a:r>
            <a:r>
              <a:rPr lang="fr-FR" sz="1000" b="1" spc="120" dirty="0">
                <a:latin typeface="Calibri"/>
                <a:cs typeface="Calibri"/>
              </a:rPr>
              <a:t>20 Avenue de la République 45300 pithiviers</a:t>
            </a:r>
            <a:r>
              <a:rPr sz="1000" b="1" spc="180" dirty="0">
                <a:latin typeface="Calibri"/>
                <a:cs typeface="Calibri"/>
              </a:rPr>
              <a:t>-</a:t>
            </a:r>
            <a:r>
              <a:rPr sz="1000" b="1" spc="50" dirty="0">
                <a:latin typeface="Calibri"/>
                <a:cs typeface="Calibri"/>
              </a:rPr>
              <a:t> </a:t>
            </a:r>
            <a:r>
              <a:rPr sz="1000" b="1" spc="95" dirty="0">
                <a:latin typeface="Calibri"/>
                <a:cs typeface="Calibri"/>
              </a:rPr>
              <a:t>02</a:t>
            </a:r>
            <a:r>
              <a:rPr lang="fr-FR" sz="1000" b="1" spc="95" dirty="0">
                <a:latin typeface="Calibri"/>
                <a:cs typeface="Calibri"/>
              </a:rPr>
              <a:t>38300627</a:t>
            </a:r>
            <a:r>
              <a:rPr sz="1000" b="1" spc="50" dirty="0">
                <a:latin typeface="Calibri"/>
                <a:cs typeface="Calibri"/>
              </a:rPr>
              <a:t> </a:t>
            </a:r>
            <a:r>
              <a:rPr sz="1000" b="1" spc="180" dirty="0">
                <a:latin typeface="Calibri"/>
                <a:cs typeface="Calibri"/>
              </a:rPr>
              <a:t>-</a:t>
            </a:r>
            <a:r>
              <a:rPr sz="1000" b="1" spc="55" dirty="0">
                <a:latin typeface="Calibri"/>
                <a:cs typeface="Calibri"/>
              </a:rPr>
              <a:t> </a:t>
            </a:r>
            <a:r>
              <a:rPr sz="1000" b="1" spc="100" dirty="0">
                <a:latin typeface="Calibri"/>
                <a:cs typeface="Calibri"/>
                <a:hlinkClick r:id="rId8"/>
              </a:rPr>
              <a:t>www.</a:t>
            </a:r>
            <a:r>
              <a:rPr lang="fr-FR" sz="1000" b="1" spc="100" dirty="0">
                <a:latin typeface="Calibri"/>
                <a:cs typeface="Calibri"/>
                <a:hlinkClick r:id="rId8"/>
              </a:rPr>
              <a:t>pithiviers.conduite.fr</a:t>
            </a:r>
            <a:r>
              <a:rPr lang="fr-FR" sz="1000" b="1" spc="100" dirty="0">
                <a:latin typeface="Calibri"/>
                <a:cs typeface="Calibri"/>
              </a:rPr>
              <a:t> </a:t>
            </a:r>
            <a:r>
              <a:rPr sz="1000" b="1" spc="120" dirty="0" err="1">
                <a:latin typeface="Calibri"/>
                <a:cs typeface="Calibri"/>
              </a:rPr>
              <a:t>Agrément</a:t>
            </a:r>
            <a:r>
              <a:rPr sz="1000" b="1" spc="35" dirty="0">
                <a:latin typeface="Calibri"/>
                <a:cs typeface="Calibri"/>
              </a:rPr>
              <a:t> </a:t>
            </a:r>
            <a:r>
              <a:rPr sz="1000" b="1" spc="90" dirty="0">
                <a:latin typeface="Calibri"/>
                <a:cs typeface="Calibri"/>
              </a:rPr>
              <a:t>n°</a:t>
            </a:r>
            <a:r>
              <a:rPr sz="1000" b="1" spc="30" dirty="0">
                <a:latin typeface="Calibri"/>
                <a:cs typeface="Calibri"/>
              </a:rPr>
              <a:t> </a:t>
            </a:r>
            <a:r>
              <a:rPr sz="1000" b="1" spc="95" dirty="0">
                <a:latin typeface="Calibri"/>
                <a:cs typeface="Calibri"/>
              </a:rPr>
              <a:t>E</a:t>
            </a:r>
            <a:r>
              <a:rPr lang="fr-FR" sz="1000" b="1" spc="95" dirty="0">
                <a:latin typeface="Calibri"/>
                <a:cs typeface="Calibri"/>
              </a:rPr>
              <a:t>0504503500</a:t>
            </a:r>
            <a:r>
              <a:rPr sz="1000" b="1" spc="55">
                <a:latin typeface="Calibri"/>
                <a:cs typeface="Calibri"/>
              </a:rPr>
              <a:t> </a:t>
            </a:r>
            <a:r>
              <a:rPr sz="1000" b="1" spc="180">
                <a:latin typeface="Calibri"/>
                <a:cs typeface="Calibri"/>
              </a:rPr>
              <a:t>-</a:t>
            </a:r>
            <a:endParaRPr sz="1000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/>
          <p:nvPr/>
        </p:nvSpPr>
        <p:spPr>
          <a:xfrm>
            <a:off x="2390394" y="3876814"/>
            <a:ext cx="850900" cy="2089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spc="155" dirty="0">
                <a:solidFill>
                  <a:srgbClr val="545454"/>
                </a:solidFill>
                <a:latin typeface="Calibri"/>
                <a:cs typeface="Calibri"/>
              </a:rPr>
              <a:t>FORFAIT</a:t>
            </a:r>
            <a:r>
              <a:rPr sz="1200" b="1" spc="-15" dirty="0">
                <a:solidFill>
                  <a:srgbClr val="545454"/>
                </a:solidFill>
                <a:latin typeface="Calibri"/>
                <a:cs typeface="Calibri"/>
              </a:rPr>
              <a:t> </a:t>
            </a:r>
            <a:r>
              <a:rPr sz="1200" b="1" spc="155" dirty="0">
                <a:solidFill>
                  <a:srgbClr val="545454"/>
                </a:solidFill>
                <a:latin typeface="Calibri"/>
                <a:cs typeface="Calibri"/>
              </a:rPr>
              <a:t>B</a:t>
            </a:r>
            <a:endParaRPr sz="1200" dirty="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458549" y="4207461"/>
            <a:ext cx="2535555" cy="141320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71450">
              <a:lnSpc>
                <a:spcPct val="100000"/>
              </a:lnSpc>
              <a:spcBef>
                <a:spcPts val="100"/>
              </a:spcBef>
            </a:pPr>
            <a:r>
              <a:rPr sz="1200" spc="155" dirty="0">
                <a:latin typeface="Calibri"/>
                <a:cs typeface="Calibri"/>
              </a:rPr>
              <a:t>20</a:t>
            </a:r>
            <a:r>
              <a:rPr sz="1200" spc="45" dirty="0">
                <a:latin typeface="Calibri"/>
                <a:cs typeface="Calibri"/>
              </a:rPr>
              <a:t> </a:t>
            </a:r>
            <a:r>
              <a:rPr sz="1200" spc="135" dirty="0">
                <a:latin typeface="Calibri"/>
                <a:cs typeface="Calibri"/>
              </a:rPr>
              <a:t>leçons</a:t>
            </a:r>
            <a:r>
              <a:rPr sz="1200" spc="45" dirty="0">
                <a:latin typeface="Calibri"/>
                <a:cs typeface="Calibri"/>
              </a:rPr>
              <a:t> </a:t>
            </a:r>
            <a:r>
              <a:rPr sz="1200" spc="155" dirty="0">
                <a:latin typeface="Calibri"/>
                <a:cs typeface="Calibri"/>
              </a:rPr>
              <a:t>de</a:t>
            </a:r>
            <a:r>
              <a:rPr sz="1200" spc="45" dirty="0">
                <a:latin typeface="Calibri"/>
                <a:cs typeface="Calibri"/>
              </a:rPr>
              <a:t> </a:t>
            </a:r>
            <a:r>
              <a:rPr sz="1200" spc="130" dirty="0">
                <a:latin typeface="Calibri"/>
                <a:cs typeface="Calibri"/>
              </a:rPr>
              <a:t>conduite</a:t>
            </a:r>
            <a:r>
              <a:rPr sz="1200" spc="65" dirty="0">
                <a:latin typeface="Calibri"/>
                <a:cs typeface="Calibri"/>
              </a:rPr>
              <a:t> </a:t>
            </a:r>
            <a:r>
              <a:rPr sz="1200" spc="155" dirty="0">
                <a:latin typeface="Calibri"/>
                <a:cs typeface="Calibri"/>
              </a:rPr>
              <a:t>de</a:t>
            </a:r>
            <a:r>
              <a:rPr sz="1200" spc="60" dirty="0">
                <a:latin typeface="Calibri"/>
                <a:cs typeface="Calibri"/>
              </a:rPr>
              <a:t> </a:t>
            </a:r>
            <a:r>
              <a:rPr sz="1200" spc="105" dirty="0">
                <a:latin typeface="Calibri"/>
                <a:cs typeface="Calibri"/>
              </a:rPr>
              <a:t>1h00</a:t>
            </a:r>
            <a:endParaRPr sz="1200" dirty="0">
              <a:latin typeface="Calibri"/>
              <a:cs typeface="Calibri"/>
            </a:endParaRPr>
          </a:p>
          <a:p>
            <a:pPr marR="83185" algn="ctr">
              <a:lnSpc>
                <a:spcPts val="960"/>
              </a:lnSpc>
              <a:spcBef>
                <a:spcPts val="45"/>
              </a:spcBef>
            </a:pPr>
            <a:r>
              <a:rPr sz="800" spc="80" dirty="0">
                <a:latin typeface="Calibri"/>
                <a:cs typeface="Calibri"/>
              </a:rPr>
              <a:t>(dont </a:t>
            </a:r>
            <a:r>
              <a:rPr sz="800" spc="55" dirty="0">
                <a:latin typeface="Calibri"/>
                <a:cs typeface="Calibri"/>
              </a:rPr>
              <a:t>4 </a:t>
            </a:r>
            <a:r>
              <a:rPr sz="800" spc="85" dirty="0">
                <a:latin typeface="Calibri"/>
                <a:cs typeface="Calibri"/>
              </a:rPr>
              <a:t>heures </a:t>
            </a:r>
            <a:r>
              <a:rPr sz="800" spc="70" dirty="0">
                <a:latin typeface="Calibri"/>
                <a:cs typeface="Calibri"/>
              </a:rPr>
              <a:t>sur</a:t>
            </a:r>
            <a:r>
              <a:rPr sz="800" spc="-95" dirty="0">
                <a:latin typeface="Calibri"/>
                <a:cs typeface="Calibri"/>
              </a:rPr>
              <a:t> </a:t>
            </a:r>
            <a:r>
              <a:rPr sz="800" spc="70" dirty="0" err="1">
                <a:latin typeface="Calibri"/>
                <a:cs typeface="Calibri"/>
              </a:rPr>
              <a:t>simulateur</a:t>
            </a:r>
            <a:r>
              <a:rPr sz="800" spc="70" dirty="0">
                <a:latin typeface="Calibri"/>
                <a:cs typeface="Calibri"/>
              </a:rPr>
              <a:t>)</a:t>
            </a:r>
            <a:r>
              <a:rPr lang="fr-FR" sz="800" spc="70" dirty="0">
                <a:latin typeface="Calibri"/>
                <a:cs typeface="Calibri"/>
              </a:rPr>
              <a:t> </a:t>
            </a:r>
            <a:r>
              <a:rPr lang="fr-FR" sz="1400" b="1" spc="70" dirty="0">
                <a:latin typeface="Calibri"/>
                <a:cs typeface="Calibri"/>
              </a:rPr>
              <a:t>1040€</a:t>
            </a:r>
          </a:p>
          <a:p>
            <a:pPr marL="171450">
              <a:lnSpc>
                <a:spcPct val="100000"/>
              </a:lnSpc>
              <a:spcBef>
                <a:spcPts val="100"/>
              </a:spcBef>
            </a:pPr>
            <a:r>
              <a:rPr lang="fr-FR" sz="1200" spc="155" dirty="0">
                <a:cs typeface="Calibri"/>
              </a:rPr>
              <a:t>25</a:t>
            </a:r>
            <a:r>
              <a:rPr lang="fr-FR" sz="1200" spc="45" dirty="0">
                <a:cs typeface="Calibri"/>
              </a:rPr>
              <a:t> </a:t>
            </a:r>
            <a:r>
              <a:rPr lang="fr-FR" sz="1200" spc="135" dirty="0">
                <a:cs typeface="Calibri"/>
              </a:rPr>
              <a:t>leçons</a:t>
            </a:r>
            <a:r>
              <a:rPr lang="fr-FR" sz="1200" spc="45" dirty="0">
                <a:cs typeface="Calibri"/>
              </a:rPr>
              <a:t> </a:t>
            </a:r>
            <a:r>
              <a:rPr lang="fr-FR" sz="1200" spc="155" dirty="0">
                <a:cs typeface="Calibri"/>
              </a:rPr>
              <a:t>de</a:t>
            </a:r>
            <a:r>
              <a:rPr lang="fr-FR" sz="1200" spc="45" dirty="0">
                <a:cs typeface="Calibri"/>
              </a:rPr>
              <a:t> </a:t>
            </a:r>
            <a:r>
              <a:rPr lang="fr-FR" sz="1200" spc="130" dirty="0">
                <a:cs typeface="Calibri"/>
              </a:rPr>
              <a:t>conduite</a:t>
            </a:r>
            <a:r>
              <a:rPr lang="fr-FR" sz="1200" spc="65" dirty="0">
                <a:cs typeface="Calibri"/>
              </a:rPr>
              <a:t> </a:t>
            </a:r>
            <a:r>
              <a:rPr lang="fr-FR" sz="1200" spc="155" dirty="0">
                <a:cs typeface="Calibri"/>
              </a:rPr>
              <a:t>de</a:t>
            </a:r>
            <a:r>
              <a:rPr lang="fr-FR" sz="1200" spc="60" dirty="0">
                <a:cs typeface="Calibri"/>
              </a:rPr>
              <a:t> </a:t>
            </a:r>
            <a:r>
              <a:rPr lang="fr-FR" sz="1200" spc="105" dirty="0">
                <a:cs typeface="Calibri"/>
              </a:rPr>
              <a:t>1h00</a:t>
            </a:r>
            <a:endParaRPr lang="fr-FR" sz="1200" dirty="0">
              <a:cs typeface="Calibri"/>
            </a:endParaRPr>
          </a:p>
          <a:p>
            <a:pPr marR="83185" algn="ctr">
              <a:lnSpc>
                <a:spcPts val="960"/>
              </a:lnSpc>
              <a:spcBef>
                <a:spcPts val="45"/>
              </a:spcBef>
            </a:pPr>
            <a:r>
              <a:rPr lang="fr-FR" sz="800" spc="80" dirty="0">
                <a:cs typeface="Calibri"/>
              </a:rPr>
              <a:t>(dont </a:t>
            </a:r>
            <a:r>
              <a:rPr lang="fr-FR" sz="800" spc="55" dirty="0">
                <a:cs typeface="Calibri"/>
              </a:rPr>
              <a:t>4 </a:t>
            </a:r>
            <a:r>
              <a:rPr lang="fr-FR" sz="800" spc="85" dirty="0">
                <a:cs typeface="Calibri"/>
              </a:rPr>
              <a:t>heures </a:t>
            </a:r>
            <a:r>
              <a:rPr lang="fr-FR" sz="800" spc="70" dirty="0">
                <a:cs typeface="Calibri"/>
              </a:rPr>
              <a:t>sur</a:t>
            </a:r>
            <a:r>
              <a:rPr lang="fr-FR" sz="800" spc="-95" dirty="0">
                <a:cs typeface="Calibri"/>
              </a:rPr>
              <a:t> </a:t>
            </a:r>
            <a:r>
              <a:rPr lang="fr-FR" sz="800" spc="70" dirty="0">
                <a:cs typeface="Calibri"/>
              </a:rPr>
              <a:t>simulateur) </a:t>
            </a:r>
            <a:r>
              <a:rPr lang="fr-FR" sz="1400" b="1" spc="70" dirty="0">
                <a:cs typeface="Calibri"/>
              </a:rPr>
              <a:t>1240€</a:t>
            </a:r>
          </a:p>
          <a:p>
            <a:pPr marL="171450">
              <a:lnSpc>
                <a:spcPct val="100000"/>
              </a:lnSpc>
              <a:spcBef>
                <a:spcPts val="100"/>
              </a:spcBef>
            </a:pPr>
            <a:r>
              <a:rPr lang="fr-FR" sz="1200" spc="155" dirty="0">
                <a:cs typeface="Calibri"/>
              </a:rPr>
              <a:t>30</a:t>
            </a:r>
            <a:r>
              <a:rPr lang="fr-FR" sz="1200" spc="45" dirty="0">
                <a:cs typeface="Calibri"/>
              </a:rPr>
              <a:t> </a:t>
            </a:r>
            <a:r>
              <a:rPr lang="fr-FR" sz="1200" spc="135" dirty="0">
                <a:cs typeface="Calibri"/>
              </a:rPr>
              <a:t>leçons</a:t>
            </a:r>
            <a:r>
              <a:rPr lang="fr-FR" sz="1200" spc="45" dirty="0">
                <a:cs typeface="Calibri"/>
              </a:rPr>
              <a:t> </a:t>
            </a:r>
            <a:r>
              <a:rPr lang="fr-FR" sz="1200" spc="155" dirty="0">
                <a:cs typeface="Calibri"/>
              </a:rPr>
              <a:t>de</a:t>
            </a:r>
            <a:r>
              <a:rPr lang="fr-FR" sz="1200" spc="45" dirty="0">
                <a:cs typeface="Calibri"/>
              </a:rPr>
              <a:t> </a:t>
            </a:r>
            <a:r>
              <a:rPr lang="fr-FR" sz="1200" spc="130" dirty="0">
                <a:cs typeface="Calibri"/>
              </a:rPr>
              <a:t>conduite</a:t>
            </a:r>
            <a:r>
              <a:rPr lang="fr-FR" sz="1200" spc="65" dirty="0">
                <a:cs typeface="Calibri"/>
              </a:rPr>
              <a:t> </a:t>
            </a:r>
            <a:r>
              <a:rPr lang="fr-FR" sz="1200" spc="155" dirty="0">
                <a:cs typeface="Calibri"/>
              </a:rPr>
              <a:t>de</a:t>
            </a:r>
            <a:r>
              <a:rPr lang="fr-FR" sz="1200" spc="60" dirty="0">
                <a:cs typeface="Calibri"/>
              </a:rPr>
              <a:t> </a:t>
            </a:r>
            <a:r>
              <a:rPr lang="fr-FR" sz="1200" spc="105" dirty="0">
                <a:cs typeface="Calibri"/>
              </a:rPr>
              <a:t>1h00</a:t>
            </a:r>
            <a:endParaRPr lang="fr-FR" sz="1200" dirty="0">
              <a:cs typeface="Calibri"/>
            </a:endParaRPr>
          </a:p>
          <a:p>
            <a:pPr marR="83185" algn="ctr">
              <a:lnSpc>
                <a:spcPts val="960"/>
              </a:lnSpc>
              <a:spcBef>
                <a:spcPts val="45"/>
              </a:spcBef>
            </a:pPr>
            <a:r>
              <a:rPr lang="fr-FR" sz="800" spc="80" dirty="0">
                <a:cs typeface="Calibri"/>
              </a:rPr>
              <a:t>(dont </a:t>
            </a:r>
            <a:r>
              <a:rPr lang="fr-FR" sz="800" spc="55" dirty="0">
                <a:cs typeface="Calibri"/>
              </a:rPr>
              <a:t>4 </a:t>
            </a:r>
            <a:r>
              <a:rPr lang="fr-FR" sz="800" spc="85" dirty="0">
                <a:cs typeface="Calibri"/>
              </a:rPr>
              <a:t>heures </a:t>
            </a:r>
            <a:r>
              <a:rPr lang="fr-FR" sz="800" spc="70" dirty="0">
                <a:cs typeface="Calibri"/>
              </a:rPr>
              <a:t>sur</a:t>
            </a:r>
            <a:r>
              <a:rPr lang="fr-FR" sz="800" spc="-95" dirty="0">
                <a:cs typeface="Calibri"/>
              </a:rPr>
              <a:t> </a:t>
            </a:r>
            <a:r>
              <a:rPr lang="fr-FR" sz="800" spc="70" dirty="0">
                <a:cs typeface="Calibri"/>
              </a:rPr>
              <a:t>simulateur) </a:t>
            </a:r>
            <a:r>
              <a:rPr lang="fr-FR" sz="1400" b="1" spc="70" dirty="0">
                <a:cs typeface="Calibri"/>
              </a:rPr>
              <a:t>1440€</a:t>
            </a:r>
          </a:p>
          <a:p>
            <a:pPr marR="83185" algn="ctr">
              <a:lnSpc>
                <a:spcPts val="960"/>
              </a:lnSpc>
              <a:spcBef>
                <a:spcPts val="45"/>
              </a:spcBef>
            </a:pPr>
            <a:endParaRPr lang="fr-FR" sz="800" b="1" spc="70" dirty="0">
              <a:latin typeface="Calibri"/>
              <a:cs typeface="Calibri"/>
            </a:endParaRPr>
          </a:p>
          <a:p>
            <a:pPr marR="83185" algn="ctr">
              <a:lnSpc>
                <a:spcPts val="960"/>
              </a:lnSpc>
              <a:spcBef>
                <a:spcPts val="45"/>
              </a:spcBef>
            </a:pPr>
            <a:endParaRPr sz="800" b="1" dirty="0">
              <a:latin typeface="Calibri"/>
              <a:cs typeface="Calibri"/>
            </a:endParaRPr>
          </a:p>
          <a:p>
            <a:pPr marR="83185" algn="ctr">
              <a:lnSpc>
                <a:spcPts val="1440"/>
              </a:lnSpc>
            </a:pPr>
            <a:endParaRPr sz="1200" dirty="0">
              <a:latin typeface="Calibri"/>
              <a:cs typeface="Calibri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1204995" y="3874261"/>
            <a:ext cx="0" cy="1438910"/>
          </a:xfrm>
          <a:custGeom>
            <a:avLst/>
            <a:gdLst/>
            <a:ahLst/>
            <a:cxnLst/>
            <a:rect l="l" t="t" r="r" b="b"/>
            <a:pathLst>
              <a:path h="1438910">
                <a:moveTo>
                  <a:pt x="0" y="0"/>
                </a:moveTo>
                <a:lnTo>
                  <a:pt x="0" y="1438656"/>
                </a:lnTo>
              </a:path>
            </a:pathLst>
          </a:custGeom>
          <a:ln w="13093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4434655" y="3874261"/>
            <a:ext cx="0" cy="1438910"/>
          </a:xfrm>
          <a:custGeom>
            <a:avLst/>
            <a:gdLst/>
            <a:ahLst/>
            <a:cxnLst/>
            <a:rect l="l" t="t" r="r" b="b"/>
            <a:pathLst>
              <a:path h="1438910">
                <a:moveTo>
                  <a:pt x="0" y="0"/>
                </a:moveTo>
                <a:lnTo>
                  <a:pt x="0" y="1438656"/>
                </a:lnTo>
              </a:path>
            </a:pathLst>
          </a:custGeom>
          <a:ln w="13093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1198448" y="3880669"/>
            <a:ext cx="3242945" cy="0"/>
          </a:xfrm>
          <a:custGeom>
            <a:avLst/>
            <a:gdLst/>
            <a:ahLst/>
            <a:cxnLst/>
            <a:rect l="l" t="t" r="r" b="b"/>
            <a:pathLst>
              <a:path w="3242945">
                <a:moveTo>
                  <a:pt x="0" y="0"/>
                </a:moveTo>
                <a:lnTo>
                  <a:pt x="3242691" y="0"/>
                </a:lnTo>
              </a:path>
            </a:pathLst>
          </a:custGeom>
          <a:ln w="13093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1198448" y="5319071"/>
            <a:ext cx="3242945" cy="0"/>
          </a:xfrm>
          <a:custGeom>
            <a:avLst/>
            <a:gdLst/>
            <a:ahLst/>
            <a:cxnLst/>
            <a:rect l="l" t="t" r="r" b="b"/>
            <a:pathLst>
              <a:path w="3242945">
                <a:moveTo>
                  <a:pt x="0" y="0"/>
                </a:moveTo>
                <a:lnTo>
                  <a:pt x="3242691" y="0"/>
                </a:lnTo>
              </a:path>
            </a:pathLst>
          </a:custGeom>
          <a:ln w="13093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7461" y="0"/>
            <a:ext cx="450215" cy="1531620"/>
          </a:xfrm>
          <a:custGeom>
            <a:avLst/>
            <a:gdLst/>
            <a:ahLst/>
            <a:cxnLst/>
            <a:rect l="l" t="t" r="r" b="b"/>
            <a:pathLst>
              <a:path w="450215" h="1531620">
                <a:moveTo>
                  <a:pt x="0" y="1531620"/>
                </a:moveTo>
                <a:lnTo>
                  <a:pt x="449770" y="1531620"/>
                </a:lnTo>
                <a:lnTo>
                  <a:pt x="449770" y="0"/>
                </a:lnTo>
                <a:lnTo>
                  <a:pt x="0" y="0"/>
                </a:lnTo>
                <a:lnTo>
                  <a:pt x="0" y="1531620"/>
                </a:lnTo>
                <a:close/>
              </a:path>
            </a:pathLst>
          </a:custGeom>
          <a:solidFill>
            <a:srgbClr val="DF1F3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272808" y="0"/>
            <a:ext cx="4973955" cy="433070"/>
          </a:xfrm>
          <a:custGeom>
            <a:avLst/>
            <a:gdLst/>
            <a:ahLst/>
            <a:cxnLst/>
            <a:rect l="l" t="t" r="r" b="b"/>
            <a:pathLst>
              <a:path w="4973955" h="433070">
                <a:moveTo>
                  <a:pt x="0" y="432816"/>
                </a:moveTo>
                <a:lnTo>
                  <a:pt x="4973447" y="432816"/>
                </a:lnTo>
                <a:lnTo>
                  <a:pt x="4973447" y="0"/>
                </a:lnTo>
                <a:lnTo>
                  <a:pt x="0" y="0"/>
                </a:lnTo>
                <a:lnTo>
                  <a:pt x="0" y="432816"/>
                </a:lnTo>
                <a:close/>
              </a:path>
            </a:pathLst>
          </a:custGeom>
          <a:solidFill>
            <a:srgbClr val="0C0C0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5467730" y="158673"/>
            <a:ext cx="1787017" cy="59481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1081595" y="859789"/>
            <a:ext cx="3086100" cy="2305685"/>
          </a:xfrm>
          <a:custGeom>
            <a:avLst/>
            <a:gdLst/>
            <a:ahLst/>
            <a:cxnLst/>
            <a:rect l="l" t="t" r="r" b="b"/>
            <a:pathLst>
              <a:path w="3086100" h="2305685">
                <a:moveTo>
                  <a:pt x="0" y="2305304"/>
                </a:moveTo>
                <a:lnTo>
                  <a:pt x="3085591" y="2305304"/>
                </a:lnTo>
                <a:lnTo>
                  <a:pt x="3085591" y="0"/>
                </a:lnTo>
                <a:lnTo>
                  <a:pt x="0" y="0"/>
                </a:lnTo>
                <a:lnTo>
                  <a:pt x="0" y="2305304"/>
                </a:lnTo>
                <a:close/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 txBox="1"/>
          <p:nvPr/>
        </p:nvSpPr>
        <p:spPr>
          <a:xfrm>
            <a:off x="1165758" y="893203"/>
            <a:ext cx="2788920" cy="22609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569595" algn="ctr">
              <a:lnSpc>
                <a:spcPct val="100000"/>
              </a:lnSpc>
              <a:spcBef>
                <a:spcPts val="100"/>
              </a:spcBef>
            </a:pPr>
            <a:r>
              <a:rPr sz="1200" b="1" spc="190" dirty="0">
                <a:solidFill>
                  <a:srgbClr val="545454"/>
                </a:solidFill>
                <a:latin typeface="Calibri"/>
                <a:cs typeface="Calibri"/>
              </a:rPr>
              <a:t>PACK</a:t>
            </a:r>
            <a:r>
              <a:rPr sz="1200" b="1" spc="20" dirty="0">
                <a:solidFill>
                  <a:srgbClr val="545454"/>
                </a:solidFill>
                <a:latin typeface="Calibri"/>
                <a:cs typeface="Calibri"/>
              </a:rPr>
              <a:t> </a:t>
            </a:r>
            <a:r>
              <a:rPr sz="1200" b="1" spc="170" dirty="0">
                <a:solidFill>
                  <a:srgbClr val="545454"/>
                </a:solidFill>
                <a:latin typeface="Calibri"/>
                <a:cs typeface="Calibri"/>
              </a:rPr>
              <a:t>STAGE</a:t>
            </a:r>
            <a:r>
              <a:rPr sz="1200" b="1" spc="25" dirty="0">
                <a:solidFill>
                  <a:srgbClr val="545454"/>
                </a:solidFill>
                <a:latin typeface="Calibri"/>
                <a:cs typeface="Calibri"/>
              </a:rPr>
              <a:t> </a:t>
            </a:r>
            <a:r>
              <a:rPr sz="1200" b="1" spc="190" dirty="0">
                <a:solidFill>
                  <a:srgbClr val="545454"/>
                </a:solidFill>
                <a:latin typeface="Calibri"/>
                <a:cs typeface="Calibri"/>
              </a:rPr>
              <a:t>CODE</a:t>
            </a:r>
            <a:r>
              <a:rPr sz="1200" b="1" spc="25" dirty="0">
                <a:solidFill>
                  <a:srgbClr val="545454"/>
                </a:solidFill>
                <a:latin typeface="Calibri"/>
                <a:cs typeface="Calibri"/>
              </a:rPr>
              <a:t> </a:t>
            </a:r>
            <a:r>
              <a:rPr sz="1200" b="1" spc="100" dirty="0">
                <a:solidFill>
                  <a:srgbClr val="545454"/>
                </a:solidFill>
                <a:latin typeface="Calibri"/>
                <a:cs typeface="Calibri"/>
              </a:rPr>
              <a:t>3</a:t>
            </a:r>
            <a:r>
              <a:rPr sz="1200" b="1" spc="15" dirty="0">
                <a:solidFill>
                  <a:srgbClr val="545454"/>
                </a:solidFill>
                <a:latin typeface="Calibri"/>
                <a:cs typeface="Calibri"/>
              </a:rPr>
              <a:t> </a:t>
            </a:r>
            <a:r>
              <a:rPr sz="1200" b="1" spc="195" dirty="0">
                <a:solidFill>
                  <a:srgbClr val="545454"/>
                </a:solidFill>
                <a:latin typeface="Calibri"/>
                <a:cs typeface="Calibri"/>
              </a:rPr>
              <a:t>JOURS</a:t>
            </a:r>
            <a:endParaRPr sz="1200" dirty="0">
              <a:latin typeface="Calibri"/>
              <a:cs typeface="Calibri"/>
            </a:endParaRPr>
          </a:p>
          <a:p>
            <a:pPr marL="570865" algn="ctr">
              <a:lnSpc>
                <a:spcPct val="100000"/>
              </a:lnSpc>
              <a:spcBef>
                <a:spcPts val="900"/>
              </a:spcBef>
            </a:pPr>
            <a:r>
              <a:rPr lang="fr-FR" sz="1200" b="1" u="sng" spc="3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295</a:t>
            </a:r>
            <a:r>
              <a:rPr sz="1200" b="1" u="sng" spc="3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€</a:t>
            </a:r>
            <a:r>
              <a:rPr sz="1200" b="1" u="sng" spc="-7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1200" b="1" u="sng" spc="140" dirty="0" err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ttc</a:t>
            </a:r>
            <a:endParaRPr lang="fr-FR" sz="1200" b="1" u="sng" spc="140" dirty="0">
              <a:uFill>
                <a:solidFill>
                  <a:srgbClr val="000000"/>
                </a:solidFill>
              </a:uFill>
              <a:latin typeface="Calibri"/>
              <a:cs typeface="Calibri"/>
            </a:endParaRPr>
          </a:p>
          <a:p>
            <a:pPr marL="570865" algn="ctr">
              <a:lnSpc>
                <a:spcPct val="100000"/>
              </a:lnSpc>
              <a:spcBef>
                <a:spcPts val="900"/>
              </a:spcBef>
            </a:pPr>
            <a:r>
              <a:rPr lang="fr-FR" sz="1000" spc="14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*Enregistrement du dossier</a:t>
            </a:r>
          </a:p>
          <a:p>
            <a:pPr marL="570865" algn="ctr">
              <a:lnSpc>
                <a:spcPct val="100000"/>
              </a:lnSpc>
              <a:spcBef>
                <a:spcPts val="900"/>
              </a:spcBef>
            </a:pPr>
            <a:r>
              <a:rPr lang="fr-FR" sz="1000" spc="14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*Code sur internet 1 mois</a:t>
            </a:r>
          </a:p>
          <a:p>
            <a:pPr marL="570865" algn="ctr">
              <a:lnSpc>
                <a:spcPct val="100000"/>
              </a:lnSpc>
              <a:spcBef>
                <a:spcPts val="900"/>
              </a:spcBef>
            </a:pPr>
            <a:r>
              <a:rPr lang="fr-FR" sz="1000" spc="14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*Livre de code</a:t>
            </a:r>
          </a:p>
          <a:p>
            <a:pPr marL="624840" marR="247015" indent="-171450" algn="ctr">
              <a:lnSpc>
                <a:spcPct val="121100"/>
              </a:lnSpc>
              <a:spcBef>
                <a:spcPts val="590"/>
              </a:spcBef>
              <a:buFont typeface="Arial" panose="020B0604020202020204" pitchFamily="34" charset="0"/>
              <a:buChar char="•"/>
            </a:pPr>
            <a:r>
              <a:rPr sz="1000" spc="-30" dirty="0">
                <a:latin typeface="Calibri"/>
                <a:cs typeface="Calibri"/>
              </a:rPr>
              <a:t>2</a:t>
            </a:r>
            <a:r>
              <a:rPr lang="fr-FR" sz="1000" spc="-30" dirty="0">
                <a:latin typeface="Calibri"/>
                <a:cs typeface="Calibri"/>
              </a:rPr>
              <a:t>0</a:t>
            </a:r>
            <a:r>
              <a:rPr sz="1000" spc="-30" dirty="0">
                <a:latin typeface="Calibri"/>
                <a:cs typeface="Calibri"/>
              </a:rPr>
              <a:t> </a:t>
            </a:r>
            <a:r>
              <a:rPr sz="1000" spc="125" dirty="0">
                <a:latin typeface="Calibri"/>
                <a:cs typeface="Calibri"/>
              </a:rPr>
              <a:t>heures </a:t>
            </a:r>
            <a:r>
              <a:rPr sz="1000" spc="155" dirty="0">
                <a:latin typeface="Calibri"/>
                <a:cs typeface="Calibri"/>
              </a:rPr>
              <a:t>de </a:t>
            </a:r>
            <a:r>
              <a:rPr sz="1000" spc="130" dirty="0">
                <a:latin typeface="Calibri"/>
                <a:cs typeface="Calibri"/>
              </a:rPr>
              <a:t>cours </a:t>
            </a:r>
            <a:r>
              <a:rPr sz="1000" spc="155" dirty="0">
                <a:latin typeface="Calibri"/>
                <a:cs typeface="Calibri"/>
              </a:rPr>
              <a:t>de</a:t>
            </a:r>
            <a:r>
              <a:rPr sz="1000" spc="-160" dirty="0">
                <a:latin typeface="Calibri"/>
                <a:cs typeface="Calibri"/>
              </a:rPr>
              <a:t> </a:t>
            </a:r>
            <a:r>
              <a:rPr sz="1000" spc="160" dirty="0">
                <a:latin typeface="Calibri"/>
                <a:cs typeface="Calibri"/>
              </a:rPr>
              <a:t>code  </a:t>
            </a:r>
            <a:r>
              <a:rPr sz="1000" spc="110" dirty="0">
                <a:latin typeface="Calibri"/>
                <a:cs typeface="Calibri"/>
              </a:rPr>
              <a:t>collectif</a:t>
            </a:r>
            <a:r>
              <a:rPr sz="1000" spc="40" dirty="0">
                <a:latin typeface="Calibri"/>
                <a:cs typeface="Calibri"/>
              </a:rPr>
              <a:t> </a:t>
            </a:r>
            <a:r>
              <a:rPr sz="1000" spc="110" dirty="0">
                <a:latin typeface="Calibri"/>
                <a:cs typeface="Calibri"/>
              </a:rPr>
              <a:t>sur</a:t>
            </a:r>
            <a:r>
              <a:rPr sz="1000" spc="60" dirty="0">
                <a:latin typeface="Calibri"/>
                <a:cs typeface="Calibri"/>
              </a:rPr>
              <a:t> </a:t>
            </a:r>
            <a:r>
              <a:rPr sz="1000" spc="85" dirty="0">
                <a:latin typeface="Calibri"/>
                <a:cs typeface="Calibri"/>
              </a:rPr>
              <a:t>3</a:t>
            </a:r>
            <a:r>
              <a:rPr sz="1000" spc="40" dirty="0">
                <a:latin typeface="Calibri"/>
                <a:cs typeface="Calibri"/>
              </a:rPr>
              <a:t> </a:t>
            </a:r>
            <a:r>
              <a:rPr sz="1000" spc="100" dirty="0">
                <a:latin typeface="Calibri"/>
                <a:cs typeface="Calibri"/>
              </a:rPr>
              <a:t>jours</a:t>
            </a:r>
            <a:r>
              <a:rPr sz="1000" spc="40" dirty="0">
                <a:latin typeface="Calibri"/>
                <a:cs typeface="Calibri"/>
              </a:rPr>
              <a:t> </a:t>
            </a:r>
            <a:r>
              <a:rPr sz="1000" spc="145" dirty="0">
                <a:latin typeface="Calibri"/>
                <a:cs typeface="Calibri"/>
              </a:rPr>
              <a:t>avec</a:t>
            </a:r>
            <a:r>
              <a:rPr sz="1000" spc="40" dirty="0">
                <a:latin typeface="Calibri"/>
                <a:cs typeface="Calibri"/>
              </a:rPr>
              <a:t> </a:t>
            </a:r>
            <a:r>
              <a:rPr sz="1000" spc="140" dirty="0">
                <a:latin typeface="Calibri"/>
                <a:cs typeface="Calibri"/>
              </a:rPr>
              <a:t>un  </a:t>
            </a:r>
            <a:r>
              <a:rPr sz="1000" spc="125" dirty="0" err="1">
                <a:latin typeface="Calibri"/>
                <a:cs typeface="Calibri"/>
              </a:rPr>
              <a:t>formateur</a:t>
            </a:r>
            <a:endParaRPr lang="fr-FR" sz="1000" spc="125" dirty="0">
              <a:latin typeface="Calibri"/>
              <a:cs typeface="Calibri"/>
            </a:endParaRPr>
          </a:p>
          <a:p>
            <a:pPr marL="453390" marR="247015" algn="ctr">
              <a:lnSpc>
                <a:spcPct val="121100"/>
              </a:lnSpc>
              <a:spcBef>
                <a:spcPts val="590"/>
              </a:spcBef>
            </a:pPr>
            <a:r>
              <a:rPr lang="fr-FR" sz="1400" b="1" spc="125" dirty="0">
                <a:latin typeface="Calibri"/>
                <a:cs typeface="Calibri"/>
              </a:rPr>
              <a:t>*120€ pour les inscrits</a:t>
            </a:r>
            <a:endParaRPr sz="1400" b="1" dirty="0">
              <a:latin typeface="Calibri"/>
              <a:cs typeface="Calibri"/>
            </a:endParaRPr>
          </a:p>
        </p:txBody>
      </p:sp>
      <p:sp>
        <p:nvSpPr>
          <p:cNvPr id="16" name="object 16"/>
          <p:cNvSpPr/>
          <p:nvPr/>
        </p:nvSpPr>
        <p:spPr>
          <a:xfrm>
            <a:off x="272795" y="773556"/>
            <a:ext cx="1255369" cy="1254378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 txBox="1"/>
          <p:nvPr/>
        </p:nvSpPr>
        <p:spPr>
          <a:xfrm>
            <a:off x="4978908" y="1091831"/>
            <a:ext cx="2356485" cy="149573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9845">
              <a:lnSpc>
                <a:spcPct val="100000"/>
              </a:lnSpc>
              <a:spcBef>
                <a:spcPts val="100"/>
              </a:spcBef>
            </a:pPr>
            <a:r>
              <a:rPr sz="1200" b="1" spc="190" dirty="0">
                <a:solidFill>
                  <a:srgbClr val="545454"/>
                </a:solidFill>
                <a:latin typeface="Calibri"/>
                <a:cs typeface="Calibri"/>
              </a:rPr>
              <a:t>PACK</a:t>
            </a:r>
            <a:r>
              <a:rPr sz="1200" b="1" spc="30" dirty="0">
                <a:solidFill>
                  <a:srgbClr val="545454"/>
                </a:solidFill>
                <a:latin typeface="Calibri"/>
                <a:cs typeface="Calibri"/>
              </a:rPr>
              <a:t> </a:t>
            </a:r>
            <a:r>
              <a:rPr sz="1200" b="1" spc="195" dirty="0">
                <a:solidFill>
                  <a:srgbClr val="545454"/>
                </a:solidFill>
                <a:latin typeface="Calibri"/>
                <a:cs typeface="Calibri"/>
              </a:rPr>
              <a:t>CODE</a:t>
            </a:r>
            <a:r>
              <a:rPr sz="1200" b="1" spc="30" dirty="0">
                <a:solidFill>
                  <a:srgbClr val="545454"/>
                </a:solidFill>
                <a:latin typeface="Calibri"/>
                <a:cs typeface="Calibri"/>
              </a:rPr>
              <a:t> </a:t>
            </a:r>
            <a:r>
              <a:rPr sz="1200" b="1" spc="195" dirty="0">
                <a:solidFill>
                  <a:srgbClr val="545454"/>
                </a:solidFill>
                <a:latin typeface="Calibri"/>
                <a:cs typeface="Calibri"/>
              </a:rPr>
              <a:t>EN</a:t>
            </a:r>
            <a:r>
              <a:rPr sz="1200" b="1" spc="20" dirty="0">
                <a:solidFill>
                  <a:srgbClr val="545454"/>
                </a:solidFill>
                <a:latin typeface="Calibri"/>
                <a:cs typeface="Calibri"/>
              </a:rPr>
              <a:t> </a:t>
            </a:r>
            <a:r>
              <a:rPr sz="1200" b="1" spc="180" dirty="0">
                <a:solidFill>
                  <a:srgbClr val="545454"/>
                </a:solidFill>
                <a:latin typeface="Calibri"/>
                <a:cs typeface="Calibri"/>
              </a:rPr>
              <a:t>SALLE</a:t>
            </a:r>
            <a:r>
              <a:rPr sz="1200" b="1" spc="30" dirty="0">
                <a:solidFill>
                  <a:srgbClr val="545454"/>
                </a:solidFill>
                <a:latin typeface="Calibri"/>
                <a:cs typeface="Calibri"/>
              </a:rPr>
              <a:t> </a:t>
            </a:r>
            <a:r>
              <a:rPr sz="1200" b="1" spc="145" dirty="0">
                <a:solidFill>
                  <a:srgbClr val="545454"/>
                </a:solidFill>
                <a:latin typeface="Calibri"/>
                <a:cs typeface="Calibri"/>
              </a:rPr>
              <a:t>6</a:t>
            </a:r>
            <a:r>
              <a:rPr sz="1200" b="1" spc="30" dirty="0">
                <a:solidFill>
                  <a:srgbClr val="545454"/>
                </a:solidFill>
                <a:latin typeface="Calibri"/>
                <a:cs typeface="Calibri"/>
              </a:rPr>
              <a:t> </a:t>
            </a:r>
            <a:r>
              <a:rPr sz="1200" b="1" spc="135" dirty="0">
                <a:solidFill>
                  <a:srgbClr val="545454"/>
                </a:solidFill>
                <a:latin typeface="Calibri"/>
                <a:cs typeface="Calibri"/>
              </a:rPr>
              <a:t>MOIS</a:t>
            </a:r>
            <a:endParaRPr sz="1200" dirty="0">
              <a:latin typeface="Calibri"/>
              <a:cs typeface="Calibri"/>
            </a:endParaRPr>
          </a:p>
          <a:p>
            <a:pPr marL="837565">
              <a:lnSpc>
                <a:spcPct val="100000"/>
              </a:lnSpc>
              <a:spcBef>
                <a:spcPts val="20"/>
              </a:spcBef>
            </a:pPr>
            <a:r>
              <a:rPr sz="1200" u="sng" spc="-30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200" b="1" u="sng" spc="114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3</a:t>
            </a:r>
            <a:r>
              <a:rPr lang="fr-FR" sz="1200" b="1" u="sng" spc="114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50</a:t>
            </a:r>
            <a:r>
              <a:rPr sz="1200" b="1" u="sng" spc="114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1200" b="1" u="sng" spc="3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€</a:t>
            </a:r>
            <a:r>
              <a:rPr sz="1200" b="1" u="sng" spc="-5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1200" b="1" u="sng" spc="14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ttc</a:t>
            </a:r>
            <a:endParaRPr sz="120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20"/>
              </a:spcBef>
            </a:pPr>
            <a:r>
              <a:rPr sz="1200" spc="150" dirty="0">
                <a:latin typeface="Calibri"/>
                <a:cs typeface="Calibri"/>
              </a:rPr>
              <a:t>Séances</a:t>
            </a:r>
            <a:r>
              <a:rPr sz="1200" spc="45" dirty="0">
                <a:latin typeface="Calibri"/>
                <a:cs typeface="Calibri"/>
              </a:rPr>
              <a:t> </a:t>
            </a:r>
            <a:r>
              <a:rPr sz="1200" spc="155" dirty="0">
                <a:latin typeface="Calibri"/>
                <a:cs typeface="Calibri"/>
              </a:rPr>
              <a:t>de</a:t>
            </a:r>
            <a:r>
              <a:rPr sz="1200" spc="60" dirty="0">
                <a:latin typeface="Calibri"/>
                <a:cs typeface="Calibri"/>
              </a:rPr>
              <a:t> </a:t>
            </a:r>
            <a:r>
              <a:rPr sz="1200" spc="160" dirty="0">
                <a:latin typeface="Calibri"/>
                <a:cs typeface="Calibri"/>
              </a:rPr>
              <a:t>code</a:t>
            </a:r>
            <a:r>
              <a:rPr sz="1200" spc="50" dirty="0">
                <a:latin typeface="Calibri"/>
                <a:cs typeface="Calibri"/>
              </a:rPr>
              <a:t> </a:t>
            </a:r>
            <a:r>
              <a:rPr sz="1200" spc="140" dirty="0">
                <a:latin typeface="Calibri"/>
                <a:cs typeface="Calibri"/>
              </a:rPr>
              <a:t>en</a:t>
            </a:r>
            <a:r>
              <a:rPr sz="1200" spc="45" dirty="0">
                <a:latin typeface="Calibri"/>
                <a:cs typeface="Calibri"/>
              </a:rPr>
              <a:t> </a:t>
            </a:r>
            <a:r>
              <a:rPr sz="1200" spc="100" dirty="0">
                <a:latin typeface="Calibri"/>
                <a:cs typeface="Calibri"/>
              </a:rPr>
              <a:t>salle</a:t>
            </a:r>
            <a:endParaRPr sz="1200" dirty="0">
              <a:latin typeface="Calibri"/>
              <a:cs typeface="Calibri"/>
            </a:endParaRPr>
          </a:p>
          <a:p>
            <a:pPr marL="697865">
              <a:lnSpc>
                <a:spcPct val="100000"/>
              </a:lnSpc>
              <a:spcBef>
                <a:spcPts val="25"/>
              </a:spcBef>
            </a:pPr>
            <a:r>
              <a:rPr sz="1200" spc="35" dirty="0">
                <a:latin typeface="Calibri"/>
                <a:cs typeface="Calibri"/>
              </a:rPr>
              <a:t>( </a:t>
            </a:r>
            <a:r>
              <a:rPr sz="1200" spc="130" dirty="0">
                <a:latin typeface="Calibri"/>
                <a:cs typeface="Calibri"/>
              </a:rPr>
              <a:t>cours </a:t>
            </a:r>
            <a:r>
              <a:rPr sz="1200" spc="114" dirty="0">
                <a:latin typeface="Calibri"/>
                <a:cs typeface="Calibri"/>
              </a:rPr>
              <a:t>et</a:t>
            </a:r>
            <a:r>
              <a:rPr sz="1200" spc="-30" dirty="0">
                <a:latin typeface="Calibri"/>
                <a:cs typeface="Calibri"/>
              </a:rPr>
              <a:t> </a:t>
            </a:r>
            <a:r>
              <a:rPr sz="1200" spc="105" dirty="0">
                <a:latin typeface="Calibri"/>
                <a:cs typeface="Calibri"/>
              </a:rPr>
              <a:t>tests)</a:t>
            </a:r>
            <a:endParaRPr sz="1200" dirty="0">
              <a:latin typeface="Calibri"/>
              <a:cs typeface="Calibri"/>
            </a:endParaRPr>
          </a:p>
          <a:p>
            <a:pPr marL="219710" marR="377190" indent="-83185">
              <a:lnSpc>
                <a:spcPct val="101499"/>
              </a:lnSpc>
              <a:spcBef>
                <a:spcPts val="15"/>
              </a:spcBef>
            </a:pPr>
            <a:r>
              <a:rPr sz="1200" spc="110" dirty="0">
                <a:latin typeface="Calibri"/>
                <a:cs typeface="Calibri"/>
              </a:rPr>
              <a:t>Frais </a:t>
            </a:r>
            <a:r>
              <a:rPr sz="1200" spc="114" dirty="0">
                <a:latin typeface="Calibri"/>
                <a:cs typeface="Calibri"/>
              </a:rPr>
              <a:t>administratifs  </a:t>
            </a:r>
            <a:r>
              <a:rPr sz="1200" spc="165" dirty="0">
                <a:latin typeface="Calibri"/>
                <a:cs typeface="Calibri"/>
              </a:rPr>
              <a:t>Accès</a:t>
            </a:r>
            <a:r>
              <a:rPr sz="1200" spc="45" dirty="0">
                <a:latin typeface="Calibri"/>
                <a:cs typeface="Calibri"/>
              </a:rPr>
              <a:t> </a:t>
            </a:r>
            <a:r>
              <a:rPr sz="1200" spc="215" dirty="0">
                <a:latin typeface="Calibri"/>
                <a:cs typeface="Calibri"/>
              </a:rPr>
              <a:t>CODE</a:t>
            </a:r>
            <a:r>
              <a:rPr sz="1200" spc="45" dirty="0">
                <a:latin typeface="Calibri"/>
                <a:cs typeface="Calibri"/>
              </a:rPr>
              <a:t> </a:t>
            </a:r>
            <a:r>
              <a:rPr sz="1200" spc="204" dirty="0">
                <a:latin typeface="Calibri"/>
                <a:cs typeface="Calibri"/>
              </a:rPr>
              <a:t>EN</a:t>
            </a:r>
            <a:r>
              <a:rPr sz="1200" spc="45" dirty="0">
                <a:latin typeface="Calibri"/>
                <a:cs typeface="Calibri"/>
              </a:rPr>
              <a:t> </a:t>
            </a:r>
            <a:r>
              <a:rPr sz="1200" spc="160" dirty="0">
                <a:latin typeface="Calibri"/>
                <a:cs typeface="Calibri"/>
              </a:rPr>
              <a:t>LIGNE</a:t>
            </a:r>
            <a:endParaRPr lang="fr-FR" sz="1200" spc="160" dirty="0">
              <a:latin typeface="Calibri"/>
              <a:cs typeface="Calibri"/>
            </a:endParaRPr>
          </a:p>
          <a:p>
            <a:pPr marL="219710" marR="377190" indent="-83185">
              <a:lnSpc>
                <a:spcPct val="101499"/>
              </a:lnSpc>
              <a:spcBef>
                <a:spcPts val="15"/>
              </a:spcBef>
            </a:pPr>
            <a:r>
              <a:rPr lang="fr-FR" sz="1200" spc="160" dirty="0">
                <a:latin typeface="Calibri"/>
                <a:cs typeface="Calibri"/>
              </a:rPr>
              <a:t>Examen blanc code</a:t>
            </a:r>
            <a:endParaRPr sz="1200" dirty="0">
              <a:latin typeface="Calibri"/>
              <a:cs typeface="Calibri"/>
            </a:endParaRPr>
          </a:p>
          <a:p>
            <a:pPr marL="178435">
              <a:lnSpc>
                <a:spcPct val="100000"/>
              </a:lnSpc>
              <a:spcBef>
                <a:spcPts val="20"/>
              </a:spcBef>
            </a:pPr>
            <a:r>
              <a:rPr sz="1200" spc="-150" dirty="0">
                <a:latin typeface="Calibri"/>
                <a:cs typeface="Calibri"/>
              </a:rPr>
              <a:t>1 </a:t>
            </a:r>
            <a:r>
              <a:rPr sz="1200" spc="85" dirty="0">
                <a:latin typeface="Calibri"/>
                <a:cs typeface="Calibri"/>
              </a:rPr>
              <a:t>livre </a:t>
            </a:r>
            <a:r>
              <a:rPr sz="1200" spc="160" dirty="0">
                <a:latin typeface="Calibri"/>
                <a:cs typeface="Calibri"/>
              </a:rPr>
              <a:t>de</a:t>
            </a:r>
            <a:r>
              <a:rPr sz="1200" spc="-25" dirty="0">
                <a:latin typeface="Calibri"/>
                <a:cs typeface="Calibri"/>
              </a:rPr>
              <a:t> </a:t>
            </a:r>
            <a:r>
              <a:rPr sz="1200" spc="160" dirty="0">
                <a:latin typeface="Calibri"/>
                <a:cs typeface="Calibri"/>
              </a:rPr>
              <a:t>code</a:t>
            </a:r>
            <a:endParaRPr sz="1200" dirty="0">
              <a:latin typeface="Calibri"/>
              <a:cs typeface="Calibri"/>
            </a:endParaRPr>
          </a:p>
        </p:txBody>
      </p:sp>
      <p:sp>
        <p:nvSpPr>
          <p:cNvPr id="18" name="object 18"/>
          <p:cNvSpPr/>
          <p:nvPr/>
        </p:nvSpPr>
        <p:spPr>
          <a:xfrm>
            <a:off x="4921856" y="1105788"/>
            <a:ext cx="0" cy="1652905"/>
          </a:xfrm>
          <a:custGeom>
            <a:avLst/>
            <a:gdLst/>
            <a:ahLst/>
            <a:cxnLst/>
            <a:rect l="l" t="t" r="r" b="b"/>
            <a:pathLst>
              <a:path h="1652905">
                <a:moveTo>
                  <a:pt x="0" y="0"/>
                </a:moveTo>
                <a:lnTo>
                  <a:pt x="0" y="1652777"/>
                </a:lnTo>
              </a:path>
            </a:pathLst>
          </a:custGeom>
          <a:ln w="654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7414739" y="1105788"/>
            <a:ext cx="0" cy="1652905"/>
          </a:xfrm>
          <a:custGeom>
            <a:avLst/>
            <a:gdLst/>
            <a:ahLst/>
            <a:cxnLst/>
            <a:rect l="l" t="t" r="r" b="b"/>
            <a:pathLst>
              <a:path h="1652905">
                <a:moveTo>
                  <a:pt x="0" y="0"/>
                </a:moveTo>
                <a:lnTo>
                  <a:pt x="0" y="1652777"/>
                </a:lnTo>
              </a:path>
            </a:pathLst>
          </a:custGeom>
          <a:ln w="654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4918583" y="1108992"/>
            <a:ext cx="2499360" cy="0"/>
          </a:xfrm>
          <a:custGeom>
            <a:avLst/>
            <a:gdLst/>
            <a:ahLst/>
            <a:cxnLst/>
            <a:rect l="l" t="t" r="r" b="b"/>
            <a:pathLst>
              <a:path w="2499359">
                <a:moveTo>
                  <a:pt x="0" y="0"/>
                </a:moveTo>
                <a:lnTo>
                  <a:pt x="2499360" y="0"/>
                </a:lnTo>
              </a:path>
            </a:pathLst>
          </a:custGeom>
          <a:ln w="654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4918583" y="2761643"/>
            <a:ext cx="2499360" cy="0"/>
          </a:xfrm>
          <a:custGeom>
            <a:avLst/>
            <a:gdLst/>
            <a:ahLst/>
            <a:cxnLst/>
            <a:rect l="l" t="t" r="r" b="b"/>
            <a:pathLst>
              <a:path w="2499359">
                <a:moveTo>
                  <a:pt x="0" y="0"/>
                </a:moveTo>
                <a:lnTo>
                  <a:pt x="2499360" y="0"/>
                </a:lnTo>
              </a:path>
            </a:pathLst>
          </a:custGeom>
          <a:ln w="654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3893184" y="1548523"/>
            <a:ext cx="1188834" cy="1188834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154216" y="4024884"/>
            <a:ext cx="1297813" cy="1297812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457238" y="5572633"/>
            <a:ext cx="3862704" cy="1942592"/>
          </a:xfrm>
          <a:custGeom>
            <a:avLst/>
            <a:gdLst/>
            <a:ahLst/>
            <a:cxnLst/>
            <a:rect l="l" t="t" r="r" b="b"/>
            <a:pathLst>
              <a:path w="3862704" h="1661795">
                <a:moveTo>
                  <a:pt x="0" y="1661414"/>
                </a:moveTo>
                <a:lnTo>
                  <a:pt x="3862578" y="1661414"/>
                </a:lnTo>
                <a:lnTo>
                  <a:pt x="3862578" y="0"/>
                </a:lnTo>
                <a:lnTo>
                  <a:pt x="0" y="0"/>
                </a:lnTo>
                <a:lnTo>
                  <a:pt x="0" y="1661414"/>
                </a:lnTo>
                <a:close/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 txBox="1"/>
          <p:nvPr/>
        </p:nvSpPr>
        <p:spPr>
          <a:xfrm>
            <a:off x="1613408" y="5518223"/>
            <a:ext cx="2574290" cy="575157"/>
          </a:xfrm>
          <a:prstGeom prst="rect">
            <a:avLst/>
          </a:prstGeom>
        </p:spPr>
        <p:txBody>
          <a:bodyPr vert="horz" wrap="square" lIns="0" tIns="10223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805"/>
              </a:spcBef>
            </a:pPr>
            <a:r>
              <a:rPr lang="fr-FR" sz="1200" b="1" spc="150" dirty="0">
                <a:solidFill>
                  <a:srgbClr val="545454"/>
                </a:solidFill>
                <a:latin typeface="Calibri"/>
                <a:cs typeface="Calibri"/>
              </a:rPr>
              <a:t>FORFAIT </a:t>
            </a:r>
            <a:r>
              <a:rPr sz="1200" b="1" spc="190" dirty="0">
                <a:solidFill>
                  <a:srgbClr val="545454"/>
                </a:solidFill>
                <a:latin typeface="Calibri"/>
                <a:cs typeface="Calibri"/>
              </a:rPr>
              <a:t>AAC</a:t>
            </a:r>
            <a:endParaRPr lang="fr-FR" sz="1200" b="1" spc="190" dirty="0">
              <a:solidFill>
                <a:srgbClr val="545454"/>
              </a:solidFill>
              <a:latin typeface="Calibri"/>
              <a:cs typeface="Calibri"/>
            </a:endParaRPr>
          </a:p>
          <a:p>
            <a:pPr algn="ctr">
              <a:lnSpc>
                <a:spcPct val="100000"/>
              </a:lnSpc>
              <a:spcBef>
                <a:spcPts val="805"/>
              </a:spcBef>
            </a:pPr>
            <a:r>
              <a:rPr lang="fr-FR" sz="1200" b="1" spc="190" dirty="0">
                <a:solidFill>
                  <a:srgbClr val="545454"/>
                </a:solidFill>
                <a:latin typeface="Calibri"/>
                <a:cs typeface="Calibri"/>
              </a:rPr>
              <a:t>1220€</a:t>
            </a:r>
            <a:endParaRPr sz="1200" dirty="0">
              <a:latin typeface="Calibri"/>
              <a:cs typeface="Calibri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1486445" y="6131518"/>
            <a:ext cx="2540000" cy="1532407"/>
          </a:xfrm>
          <a:prstGeom prst="rect">
            <a:avLst/>
          </a:prstGeom>
        </p:spPr>
        <p:txBody>
          <a:bodyPr vert="horz" wrap="square" lIns="0" tIns="8255" rIns="0" bIns="0" rtlCol="0">
            <a:spAutoFit/>
          </a:bodyPr>
          <a:lstStyle/>
          <a:p>
            <a:pPr marL="12700" marR="5080">
              <a:lnSpc>
                <a:spcPct val="102600"/>
              </a:lnSpc>
              <a:spcBef>
                <a:spcPts val="65"/>
              </a:spcBef>
            </a:pPr>
            <a:r>
              <a:rPr lang="fr-FR" sz="900" spc="100" dirty="0">
                <a:latin typeface="Calibri"/>
                <a:cs typeface="Calibri"/>
              </a:rPr>
              <a:t>Code en salle 6 mois + 3 mois internet</a:t>
            </a:r>
          </a:p>
          <a:p>
            <a:pPr marL="12700" marR="5080">
              <a:lnSpc>
                <a:spcPct val="102600"/>
              </a:lnSpc>
              <a:spcBef>
                <a:spcPts val="65"/>
              </a:spcBef>
            </a:pPr>
            <a:r>
              <a:rPr lang="fr-FR" sz="900" spc="100" dirty="0">
                <a:latin typeface="Calibri"/>
                <a:cs typeface="Calibri"/>
              </a:rPr>
              <a:t>Kit pédagogiques/ frais de gestion</a:t>
            </a:r>
          </a:p>
          <a:p>
            <a:pPr marL="12700" marR="5080">
              <a:lnSpc>
                <a:spcPct val="102600"/>
              </a:lnSpc>
              <a:spcBef>
                <a:spcPts val="65"/>
              </a:spcBef>
            </a:pPr>
            <a:r>
              <a:rPr lang="fr-FR" sz="900" spc="100" dirty="0">
                <a:latin typeface="Calibri"/>
                <a:cs typeface="Calibri"/>
              </a:rPr>
              <a:t>20 heures de conduite ( dont 4 sur simulateur) </a:t>
            </a:r>
          </a:p>
          <a:p>
            <a:pPr marL="12700" marR="5080">
              <a:lnSpc>
                <a:spcPct val="102600"/>
              </a:lnSpc>
              <a:spcBef>
                <a:spcPts val="65"/>
              </a:spcBef>
            </a:pPr>
            <a:r>
              <a:rPr lang="fr-FR" sz="900" spc="100" dirty="0">
                <a:latin typeface="Calibri"/>
                <a:cs typeface="Calibri"/>
              </a:rPr>
              <a:t>2h de rendez vous préalable</a:t>
            </a:r>
          </a:p>
          <a:p>
            <a:pPr marL="12700" marR="5080">
              <a:lnSpc>
                <a:spcPct val="102600"/>
              </a:lnSpc>
              <a:spcBef>
                <a:spcPts val="65"/>
              </a:spcBef>
            </a:pPr>
            <a:r>
              <a:rPr lang="fr-FR" sz="900" spc="100" dirty="0">
                <a:latin typeface="Calibri"/>
                <a:cs typeface="Calibri"/>
              </a:rPr>
              <a:t>	</a:t>
            </a:r>
            <a:r>
              <a:rPr lang="fr-FR" sz="900" spc="100" dirty="0">
                <a:solidFill>
                  <a:srgbClr val="FF0000"/>
                </a:solidFill>
                <a:latin typeface="Calibri"/>
                <a:cs typeface="Calibri"/>
              </a:rPr>
              <a:t>2 </a:t>
            </a:r>
            <a:r>
              <a:rPr lang="fr-FR" sz="900" spc="100" dirty="0" err="1">
                <a:solidFill>
                  <a:srgbClr val="FF0000"/>
                </a:solidFill>
                <a:latin typeface="Calibri"/>
                <a:cs typeface="Calibri"/>
              </a:rPr>
              <a:t>ème</a:t>
            </a:r>
            <a:r>
              <a:rPr lang="fr-FR" sz="900" spc="100" dirty="0">
                <a:solidFill>
                  <a:srgbClr val="FF0000"/>
                </a:solidFill>
                <a:latin typeface="Calibri"/>
                <a:cs typeface="Calibri"/>
              </a:rPr>
              <a:t> partie</a:t>
            </a:r>
          </a:p>
          <a:p>
            <a:pPr marL="12700" marR="5080">
              <a:lnSpc>
                <a:spcPct val="102600"/>
              </a:lnSpc>
              <a:spcBef>
                <a:spcPts val="65"/>
              </a:spcBef>
            </a:pPr>
            <a:r>
              <a:rPr lang="fr-FR" sz="900" spc="100" dirty="0">
                <a:latin typeface="Calibri"/>
                <a:cs typeface="Calibri"/>
              </a:rPr>
              <a:t>RDV PEDAGOGIQUE 1 : 80€ </a:t>
            </a:r>
          </a:p>
          <a:p>
            <a:pPr marL="12700" marR="5080">
              <a:lnSpc>
                <a:spcPct val="102600"/>
              </a:lnSpc>
              <a:spcBef>
                <a:spcPts val="65"/>
              </a:spcBef>
            </a:pPr>
            <a:r>
              <a:rPr lang="fr-FR" sz="900" spc="100" dirty="0">
                <a:latin typeface="Calibri"/>
                <a:cs typeface="Calibri"/>
              </a:rPr>
              <a:t>RDV PEDAGOGIQUE 2 : 80€</a:t>
            </a:r>
          </a:p>
          <a:p>
            <a:pPr marL="12700" marR="5080">
              <a:lnSpc>
                <a:spcPct val="102600"/>
              </a:lnSpc>
              <a:spcBef>
                <a:spcPts val="65"/>
              </a:spcBef>
            </a:pPr>
            <a:endParaRPr lang="fr-FR" sz="900" spc="100" dirty="0">
              <a:latin typeface="Calibri"/>
              <a:cs typeface="Calibri"/>
            </a:endParaRPr>
          </a:p>
          <a:p>
            <a:pPr marL="12700" marR="5080">
              <a:lnSpc>
                <a:spcPct val="102600"/>
              </a:lnSpc>
              <a:spcBef>
                <a:spcPts val="65"/>
              </a:spcBef>
            </a:pPr>
            <a:endParaRPr lang="fr-FR" sz="900" spc="100" dirty="0">
              <a:latin typeface="Calibri"/>
              <a:cs typeface="Calibri"/>
            </a:endParaRPr>
          </a:p>
        </p:txBody>
      </p:sp>
      <p:sp>
        <p:nvSpPr>
          <p:cNvPr id="32" name="object 32"/>
          <p:cNvSpPr/>
          <p:nvPr/>
        </p:nvSpPr>
        <p:spPr>
          <a:xfrm>
            <a:off x="218998" y="5821298"/>
            <a:ext cx="1267447" cy="1266443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 txBox="1"/>
          <p:nvPr/>
        </p:nvSpPr>
        <p:spPr>
          <a:xfrm>
            <a:off x="436059" y="8021202"/>
            <a:ext cx="3998581" cy="1488484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 marR="5080" algn="just">
              <a:lnSpc>
                <a:spcPct val="120900"/>
              </a:lnSpc>
              <a:spcBef>
                <a:spcPts val="90"/>
              </a:spcBef>
            </a:pPr>
            <a:r>
              <a:rPr sz="1000" spc="125" dirty="0">
                <a:latin typeface="Calibri"/>
                <a:cs typeface="Calibri"/>
              </a:rPr>
              <a:t>Les </a:t>
            </a:r>
            <a:r>
              <a:rPr sz="1000" spc="120" dirty="0">
                <a:latin typeface="Calibri"/>
                <a:cs typeface="Calibri"/>
              </a:rPr>
              <a:t>rendez-vous </a:t>
            </a:r>
            <a:r>
              <a:rPr sz="1000" spc="125" dirty="0">
                <a:latin typeface="Calibri"/>
                <a:cs typeface="Calibri"/>
              </a:rPr>
              <a:t>pédagogiques </a:t>
            </a:r>
            <a:r>
              <a:rPr sz="1000" spc="105" dirty="0">
                <a:latin typeface="Calibri"/>
                <a:cs typeface="Calibri"/>
              </a:rPr>
              <a:t>sont </a:t>
            </a:r>
            <a:r>
              <a:rPr sz="1000" spc="95" dirty="0">
                <a:latin typeface="Calibri"/>
                <a:cs typeface="Calibri"/>
              </a:rPr>
              <a:t>obligatoires </a:t>
            </a:r>
            <a:r>
              <a:rPr sz="1000" spc="120" dirty="0">
                <a:latin typeface="Calibri"/>
                <a:cs typeface="Calibri"/>
              </a:rPr>
              <a:t>dans </a:t>
            </a:r>
            <a:r>
              <a:rPr sz="1000" spc="70" dirty="0">
                <a:latin typeface="Calibri"/>
                <a:cs typeface="Calibri"/>
              </a:rPr>
              <a:t>la  </a:t>
            </a:r>
            <a:r>
              <a:rPr sz="1000" spc="100" dirty="0">
                <a:latin typeface="Calibri"/>
                <a:cs typeface="Calibri"/>
              </a:rPr>
              <a:t>formation anticipée </a:t>
            </a:r>
            <a:r>
              <a:rPr sz="1000" spc="130" dirty="0">
                <a:latin typeface="Calibri"/>
                <a:cs typeface="Calibri"/>
              </a:rPr>
              <a:t>de </a:t>
            </a:r>
            <a:r>
              <a:rPr sz="1000" spc="70" dirty="0">
                <a:latin typeface="Calibri"/>
                <a:cs typeface="Calibri"/>
              </a:rPr>
              <a:t>la </a:t>
            </a:r>
            <a:r>
              <a:rPr sz="1000" spc="110" dirty="0">
                <a:latin typeface="Calibri"/>
                <a:cs typeface="Calibri"/>
              </a:rPr>
              <a:t>conduite </a:t>
            </a:r>
            <a:r>
              <a:rPr sz="1000" spc="100" dirty="0">
                <a:latin typeface="Calibri"/>
                <a:cs typeface="Calibri"/>
              </a:rPr>
              <a:t>(apprentissage </a:t>
            </a:r>
            <a:r>
              <a:rPr sz="1000" spc="130" dirty="0">
                <a:latin typeface="Calibri"/>
                <a:cs typeface="Calibri"/>
              </a:rPr>
              <a:t>dès </a:t>
            </a:r>
            <a:r>
              <a:rPr sz="1000" spc="-30" dirty="0">
                <a:latin typeface="Calibri"/>
                <a:cs typeface="Calibri"/>
              </a:rPr>
              <a:t>15  </a:t>
            </a:r>
            <a:r>
              <a:rPr sz="1000" spc="75" dirty="0">
                <a:latin typeface="Calibri"/>
                <a:cs typeface="Calibri"/>
              </a:rPr>
              <a:t>ans). </a:t>
            </a:r>
            <a:r>
              <a:rPr sz="1000" spc="70" dirty="0">
                <a:latin typeface="Calibri"/>
                <a:cs typeface="Calibri"/>
              </a:rPr>
              <a:t>Ils </a:t>
            </a:r>
            <a:r>
              <a:rPr sz="1000" spc="95" dirty="0">
                <a:latin typeface="Calibri"/>
                <a:cs typeface="Calibri"/>
              </a:rPr>
              <a:t>seront </a:t>
            </a:r>
            <a:r>
              <a:rPr sz="1000" spc="130" dirty="0">
                <a:latin typeface="Calibri"/>
                <a:cs typeface="Calibri"/>
              </a:rPr>
              <a:t>programmés </a:t>
            </a:r>
            <a:r>
              <a:rPr sz="1000" spc="100" dirty="0">
                <a:latin typeface="Calibri"/>
                <a:cs typeface="Calibri"/>
              </a:rPr>
              <a:t>durant </a:t>
            </a:r>
            <a:r>
              <a:rPr sz="1000" spc="70" dirty="0">
                <a:latin typeface="Calibri"/>
                <a:cs typeface="Calibri"/>
              </a:rPr>
              <a:t>la </a:t>
            </a:r>
            <a:r>
              <a:rPr sz="1000" spc="114" dirty="0">
                <a:latin typeface="Calibri"/>
                <a:cs typeface="Calibri"/>
              </a:rPr>
              <a:t>phase </a:t>
            </a:r>
            <a:r>
              <a:rPr sz="1000" spc="130" dirty="0">
                <a:latin typeface="Calibri"/>
                <a:cs typeface="Calibri"/>
              </a:rPr>
              <a:t>de </a:t>
            </a:r>
            <a:r>
              <a:rPr sz="1000" spc="110" dirty="0">
                <a:latin typeface="Calibri"/>
                <a:cs typeface="Calibri"/>
              </a:rPr>
              <a:t>conduite  </a:t>
            </a:r>
            <a:r>
              <a:rPr sz="1000" spc="125" dirty="0">
                <a:latin typeface="Calibri"/>
                <a:cs typeface="Calibri"/>
              </a:rPr>
              <a:t>accompagnée. </a:t>
            </a:r>
            <a:r>
              <a:rPr sz="1000" spc="120" dirty="0">
                <a:latin typeface="Calibri"/>
                <a:cs typeface="Calibri"/>
              </a:rPr>
              <a:t>La </a:t>
            </a:r>
            <a:r>
              <a:rPr sz="1000" spc="114" dirty="0">
                <a:latin typeface="Calibri"/>
                <a:cs typeface="Calibri"/>
              </a:rPr>
              <a:t>phase </a:t>
            </a:r>
            <a:r>
              <a:rPr sz="1000" spc="130" dirty="0">
                <a:latin typeface="Calibri"/>
                <a:cs typeface="Calibri"/>
              </a:rPr>
              <a:t>de </a:t>
            </a:r>
            <a:r>
              <a:rPr sz="1000" spc="114" dirty="0">
                <a:latin typeface="Calibri"/>
                <a:cs typeface="Calibri"/>
              </a:rPr>
              <a:t>Conduite </a:t>
            </a:r>
            <a:r>
              <a:rPr sz="1000" spc="120" dirty="0">
                <a:latin typeface="Calibri"/>
                <a:cs typeface="Calibri"/>
              </a:rPr>
              <a:t>permet </a:t>
            </a:r>
            <a:r>
              <a:rPr sz="1000" spc="130" dirty="0">
                <a:latin typeface="Calibri"/>
                <a:cs typeface="Calibri"/>
              </a:rPr>
              <a:t>de </a:t>
            </a:r>
            <a:r>
              <a:rPr sz="1000" spc="75" dirty="0">
                <a:latin typeface="Calibri"/>
                <a:cs typeface="Calibri"/>
              </a:rPr>
              <a:t>faire </a:t>
            </a:r>
            <a:r>
              <a:rPr sz="1000" spc="80" dirty="0">
                <a:latin typeface="Calibri"/>
                <a:cs typeface="Calibri"/>
              </a:rPr>
              <a:t>le</a:t>
            </a:r>
            <a:r>
              <a:rPr sz="1000" spc="-30" dirty="0">
                <a:latin typeface="Calibri"/>
                <a:cs typeface="Calibri"/>
              </a:rPr>
              <a:t> </a:t>
            </a:r>
            <a:r>
              <a:rPr sz="1000" spc="114" dirty="0">
                <a:latin typeface="Calibri"/>
                <a:cs typeface="Calibri"/>
              </a:rPr>
              <a:t>bi-  </a:t>
            </a:r>
            <a:r>
              <a:rPr sz="1000" spc="85" dirty="0">
                <a:latin typeface="Calibri"/>
                <a:cs typeface="Calibri"/>
              </a:rPr>
              <a:t>lan</a:t>
            </a:r>
            <a:r>
              <a:rPr sz="1000" spc="55" dirty="0">
                <a:latin typeface="Calibri"/>
                <a:cs typeface="Calibri"/>
              </a:rPr>
              <a:t> </a:t>
            </a:r>
            <a:r>
              <a:rPr sz="1000" spc="110" dirty="0">
                <a:latin typeface="Calibri"/>
                <a:cs typeface="Calibri"/>
              </a:rPr>
              <a:t>quant</a:t>
            </a:r>
            <a:r>
              <a:rPr sz="1000" spc="65" dirty="0">
                <a:latin typeface="Calibri"/>
                <a:cs typeface="Calibri"/>
              </a:rPr>
              <a:t> </a:t>
            </a:r>
            <a:r>
              <a:rPr sz="1000" spc="105" dirty="0">
                <a:latin typeface="Calibri"/>
                <a:cs typeface="Calibri"/>
              </a:rPr>
              <a:t>à</a:t>
            </a:r>
            <a:r>
              <a:rPr sz="1000" spc="65" dirty="0">
                <a:latin typeface="Calibri"/>
                <a:cs typeface="Calibri"/>
              </a:rPr>
              <a:t> </a:t>
            </a:r>
            <a:r>
              <a:rPr sz="1000" spc="70" dirty="0">
                <a:latin typeface="Calibri"/>
                <a:cs typeface="Calibri"/>
              </a:rPr>
              <a:t>la </a:t>
            </a:r>
            <a:r>
              <a:rPr sz="1000" spc="105" dirty="0">
                <a:latin typeface="Calibri"/>
                <a:cs typeface="Calibri"/>
              </a:rPr>
              <a:t>conduite</a:t>
            </a:r>
            <a:r>
              <a:rPr sz="1000" spc="65" dirty="0">
                <a:latin typeface="Calibri"/>
                <a:cs typeface="Calibri"/>
              </a:rPr>
              <a:t> </a:t>
            </a:r>
            <a:r>
              <a:rPr sz="1000" spc="130" dirty="0">
                <a:latin typeface="Calibri"/>
                <a:cs typeface="Calibri"/>
              </a:rPr>
              <a:t>de</a:t>
            </a:r>
            <a:r>
              <a:rPr sz="1000" spc="70" dirty="0">
                <a:latin typeface="Calibri"/>
                <a:cs typeface="Calibri"/>
              </a:rPr>
              <a:t> </a:t>
            </a:r>
            <a:r>
              <a:rPr sz="1000" spc="80" dirty="0">
                <a:latin typeface="Calibri"/>
                <a:cs typeface="Calibri"/>
              </a:rPr>
              <a:t>l’apprenti</a:t>
            </a:r>
            <a:r>
              <a:rPr sz="1000" spc="70" dirty="0">
                <a:latin typeface="Calibri"/>
                <a:cs typeface="Calibri"/>
              </a:rPr>
              <a:t> </a:t>
            </a:r>
            <a:r>
              <a:rPr sz="1000" spc="110" dirty="0">
                <a:latin typeface="Calibri"/>
                <a:cs typeface="Calibri"/>
              </a:rPr>
              <a:t>conducteur</a:t>
            </a:r>
            <a:r>
              <a:rPr sz="1000" spc="70" dirty="0">
                <a:latin typeface="Calibri"/>
                <a:cs typeface="Calibri"/>
              </a:rPr>
              <a:t> </a:t>
            </a:r>
            <a:r>
              <a:rPr sz="1000" spc="100" dirty="0">
                <a:latin typeface="Calibri"/>
                <a:cs typeface="Calibri"/>
              </a:rPr>
              <a:t>et</a:t>
            </a:r>
            <a:r>
              <a:rPr sz="1000" spc="60" dirty="0">
                <a:latin typeface="Calibri"/>
                <a:cs typeface="Calibri"/>
              </a:rPr>
              <a:t> </a:t>
            </a:r>
            <a:r>
              <a:rPr sz="1000" spc="70" dirty="0">
                <a:latin typeface="Calibri"/>
                <a:cs typeface="Calibri"/>
              </a:rPr>
              <a:t>la </a:t>
            </a:r>
            <a:r>
              <a:rPr sz="1000" spc="114" dirty="0">
                <a:latin typeface="Calibri"/>
                <a:cs typeface="Calibri"/>
              </a:rPr>
              <a:t>phase  </a:t>
            </a:r>
            <a:r>
              <a:rPr sz="1000" spc="100" dirty="0">
                <a:latin typeface="Calibri"/>
                <a:cs typeface="Calibri"/>
              </a:rPr>
              <a:t>Théorique </a:t>
            </a:r>
            <a:r>
              <a:rPr sz="1000" spc="95" dirty="0">
                <a:latin typeface="Calibri"/>
                <a:cs typeface="Calibri"/>
              </a:rPr>
              <a:t>vise </a:t>
            </a:r>
            <a:r>
              <a:rPr sz="1000" spc="105" dirty="0">
                <a:latin typeface="Calibri"/>
                <a:cs typeface="Calibri"/>
              </a:rPr>
              <a:t>à </a:t>
            </a:r>
            <a:r>
              <a:rPr sz="1000" spc="85" dirty="0">
                <a:latin typeface="Calibri"/>
                <a:cs typeface="Calibri"/>
              </a:rPr>
              <a:t>sensibiliser </a:t>
            </a:r>
            <a:r>
              <a:rPr sz="1000" spc="90" dirty="0">
                <a:latin typeface="Calibri"/>
                <a:cs typeface="Calibri"/>
              </a:rPr>
              <a:t>les </a:t>
            </a:r>
            <a:r>
              <a:rPr sz="1000" spc="95" dirty="0">
                <a:latin typeface="Calibri"/>
                <a:cs typeface="Calibri"/>
              </a:rPr>
              <a:t>participants </a:t>
            </a:r>
            <a:r>
              <a:rPr sz="1000" spc="90" dirty="0">
                <a:latin typeface="Calibri"/>
                <a:cs typeface="Calibri"/>
              </a:rPr>
              <a:t>sur les </a:t>
            </a:r>
            <a:r>
              <a:rPr sz="1000" spc="130" dirty="0">
                <a:latin typeface="Calibri"/>
                <a:cs typeface="Calibri"/>
              </a:rPr>
              <a:t>théma-  </a:t>
            </a:r>
            <a:r>
              <a:rPr sz="1000" spc="100" dirty="0">
                <a:latin typeface="Calibri"/>
                <a:cs typeface="Calibri"/>
              </a:rPr>
              <a:t>tiques</a:t>
            </a:r>
            <a:r>
              <a:rPr sz="1000" spc="70" dirty="0">
                <a:latin typeface="Calibri"/>
                <a:cs typeface="Calibri"/>
              </a:rPr>
              <a:t> </a:t>
            </a:r>
            <a:r>
              <a:rPr sz="1000" spc="130" dirty="0">
                <a:latin typeface="Calibri"/>
                <a:cs typeface="Calibri"/>
              </a:rPr>
              <a:t>de</a:t>
            </a:r>
            <a:r>
              <a:rPr sz="1000" spc="80" dirty="0">
                <a:latin typeface="Calibri"/>
                <a:cs typeface="Calibri"/>
              </a:rPr>
              <a:t> </a:t>
            </a:r>
            <a:r>
              <a:rPr sz="1000" spc="70" dirty="0">
                <a:latin typeface="Calibri"/>
                <a:cs typeface="Calibri"/>
              </a:rPr>
              <a:t>la</a:t>
            </a:r>
            <a:r>
              <a:rPr sz="1000" spc="75" dirty="0">
                <a:latin typeface="Calibri"/>
                <a:cs typeface="Calibri"/>
              </a:rPr>
              <a:t> </a:t>
            </a:r>
            <a:r>
              <a:rPr sz="1000" spc="90" dirty="0">
                <a:latin typeface="Calibri"/>
                <a:cs typeface="Calibri"/>
              </a:rPr>
              <a:t>Vitesse,</a:t>
            </a:r>
            <a:r>
              <a:rPr sz="1000" spc="75" dirty="0">
                <a:latin typeface="Calibri"/>
                <a:cs typeface="Calibri"/>
              </a:rPr>
              <a:t> </a:t>
            </a:r>
            <a:r>
              <a:rPr sz="1000" spc="125" dirty="0">
                <a:latin typeface="Calibri"/>
                <a:cs typeface="Calibri"/>
              </a:rPr>
              <a:t>des</a:t>
            </a:r>
            <a:r>
              <a:rPr sz="1000" spc="70" dirty="0">
                <a:latin typeface="Calibri"/>
                <a:cs typeface="Calibri"/>
              </a:rPr>
              <a:t> </a:t>
            </a:r>
            <a:r>
              <a:rPr sz="1000" spc="100" dirty="0">
                <a:latin typeface="Calibri"/>
                <a:cs typeface="Calibri"/>
              </a:rPr>
              <a:t>produits</a:t>
            </a:r>
            <a:r>
              <a:rPr sz="1000" spc="90" dirty="0">
                <a:latin typeface="Calibri"/>
                <a:cs typeface="Calibri"/>
              </a:rPr>
              <a:t> </a:t>
            </a:r>
            <a:r>
              <a:rPr sz="1000" spc="110" dirty="0">
                <a:latin typeface="Calibri"/>
                <a:cs typeface="Calibri"/>
              </a:rPr>
              <a:t>psychoactifs</a:t>
            </a:r>
            <a:r>
              <a:rPr sz="1000" spc="70" dirty="0">
                <a:latin typeface="Calibri"/>
                <a:cs typeface="Calibri"/>
              </a:rPr>
              <a:t> </a:t>
            </a:r>
            <a:r>
              <a:rPr sz="1000" spc="100" dirty="0">
                <a:latin typeface="Calibri"/>
                <a:cs typeface="Calibri"/>
              </a:rPr>
              <a:t>et</a:t>
            </a:r>
            <a:r>
              <a:rPr sz="1000" spc="80" dirty="0">
                <a:latin typeface="Calibri"/>
                <a:cs typeface="Calibri"/>
              </a:rPr>
              <a:t> </a:t>
            </a:r>
            <a:r>
              <a:rPr sz="1000" spc="130" dirty="0">
                <a:latin typeface="Calibri"/>
                <a:cs typeface="Calibri"/>
              </a:rPr>
              <a:t>du</a:t>
            </a:r>
            <a:r>
              <a:rPr sz="1000" spc="65" dirty="0">
                <a:latin typeface="Calibri"/>
                <a:cs typeface="Calibri"/>
              </a:rPr>
              <a:t> </a:t>
            </a:r>
            <a:r>
              <a:rPr sz="1000" spc="120" dirty="0">
                <a:latin typeface="Calibri"/>
                <a:cs typeface="Calibri"/>
              </a:rPr>
              <a:t>smart-  </a:t>
            </a:r>
            <a:r>
              <a:rPr sz="1000" spc="105" dirty="0">
                <a:latin typeface="Calibri"/>
                <a:cs typeface="Calibri"/>
              </a:rPr>
              <a:t>phone.</a:t>
            </a:r>
            <a:endParaRPr sz="1000" dirty="0">
              <a:latin typeface="Calibri"/>
              <a:cs typeface="Calibri"/>
            </a:endParaRPr>
          </a:p>
        </p:txBody>
      </p:sp>
      <p:sp>
        <p:nvSpPr>
          <p:cNvPr id="34" name="object 34"/>
          <p:cNvSpPr txBox="1"/>
          <p:nvPr/>
        </p:nvSpPr>
        <p:spPr>
          <a:xfrm>
            <a:off x="272808" y="0"/>
            <a:ext cx="337185" cy="433070"/>
          </a:xfrm>
          <a:prstGeom prst="rect">
            <a:avLst/>
          </a:prstGeom>
          <a:solidFill>
            <a:srgbClr val="0C0C0C"/>
          </a:solidFill>
        </p:spPr>
        <p:txBody>
          <a:bodyPr vert="horz" wrap="square" lIns="0" tIns="42545" rIns="0" bIns="0" rtlCol="0">
            <a:spAutoFit/>
          </a:bodyPr>
          <a:lstStyle/>
          <a:p>
            <a:pPr marL="121920">
              <a:lnSpc>
                <a:spcPct val="100000"/>
              </a:lnSpc>
              <a:spcBef>
                <a:spcPts val="335"/>
              </a:spcBef>
            </a:pPr>
            <a:r>
              <a:rPr sz="2000" b="1" spc="310" dirty="0">
                <a:solidFill>
                  <a:srgbClr val="FFFFFF"/>
                </a:solidFill>
                <a:latin typeface="Calibri"/>
                <a:cs typeface="Calibri"/>
              </a:rPr>
              <a:t>N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35" name="object 35"/>
          <p:cNvSpPr txBox="1">
            <a:spLocks noGrp="1"/>
          </p:cNvSpPr>
          <p:nvPr>
            <p:ph type="title"/>
          </p:nvPr>
        </p:nvSpPr>
        <p:spPr>
          <a:xfrm>
            <a:off x="457232" y="0"/>
            <a:ext cx="4789170" cy="433070"/>
          </a:xfrm>
          <a:prstGeom prst="rect">
            <a:avLst/>
          </a:prstGeom>
          <a:solidFill>
            <a:srgbClr val="0C0C0C"/>
          </a:solidFill>
        </p:spPr>
        <p:txBody>
          <a:bodyPr vert="horz" wrap="square" lIns="0" tIns="42545" rIns="0" bIns="0" rtlCol="0">
            <a:spAutoFit/>
          </a:bodyPr>
          <a:lstStyle/>
          <a:p>
            <a:pPr marL="144145">
              <a:lnSpc>
                <a:spcPct val="100000"/>
              </a:lnSpc>
              <a:spcBef>
                <a:spcPts val="335"/>
              </a:spcBef>
            </a:pPr>
            <a:r>
              <a:rPr sz="2000" b="1" spc="225" dirty="0">
                <a:latin typeface="Calibri"/>
                <a:cs typeface="Calibri"/>
              </a:rPr>
              <a:t>os</a:t>
            </a:r>
            <a:r>
              <a:rPr sz="2000" b="1" spc="65" dirty="0">
                <a:latin typeface="Calibri"/>
                <a:cs typeface="Calibri"/>
              </a:rPr>
              <a:t> </a:t>
            </a:r>
            <a:r>
              <a:rPr sz="2000" b="1" spc="185" dirty="0">
                <a:latin typeface="Calibri"/>
                <a:cs typeface="Calibri"/>
              </a:rPr>
              <a:t>offres</a:t>
            </a:r>
            <a:r>
              <a:rPr sz="2000" b="1" spc="90" dirty="0">
                <a:latin typeface="Calibri"/>
                <a:cs typeface="Calibri"/>
              </a:rPr>
              <a:t> </a:t>
            </a:r>
            <a:r>
              <a:rPr sz="2000" b="1" spc="235" dirty="0">
                <a:latin typeface="Calibri"/>
                <a:cs typeface="Calibri"/>
              </a:rPr>
              <a:t>de</a:t>
            </a:r>
            <a:r>
              <a:rPr sz="2000" b="1" spc="80" dirty="0">
                <a:latin typeface="Calibri"/>
                <a:cs typeface="Calibri"/>
              </a:rPr>
              <a:t> </a:t>
            </a:r>
            <a:r>
              <a:rPr sz="2000" b="1" spc="195" dirty="0">
                <a:latin typeface="Calibri"/>
                <a:cs typeface="Calibri"/>
              </a:rPr>
              <a:t>formations</a:t>
            </a:r>
            <a:r>
              <a:rPr sz="2000" b="1" spc="65" dirty="0">
                <a:latin typeface="Calibri"/>
                <a:cs typeface="Calibri"/>
              </a:rPr>
              <a:t> </a:t>
            </a:r>
            <a:r>
              <a:rPr sz="2000" b="1" spc="200" dirty="0">
                <a:latin typeface="Calibri"/>
                <a:cs typeface="Calibri"/>
              </a:rPr>
              <a:t>Théoriques</a:t>
            </a:r>
            <a:endParaRPr sz="2000" dirty="0">
              <a:latin typeface="Calibri"/>
              <a:cs typeface="Calibri"/>
            </a:endParaRPr>
          </a:p>
        </p:txBody>
      </p:sp>
      <p:sp>
        <p:nvSpPr>
          <p:cNvPr id="36" name="object 36"/>
          <p:cNvSpPr txBox="1"/>
          <p:nvPr/>
        </p:nvSpPr>
        <p:spPr>
          <a:xfrm>
            <a:off x="154241" y="3311652"/>
            <a:ext cx="4695190" cy="425450"/>
          </a:xfrm>
          <a:prstGeom prst="rect">
            <a:avLst/>
          </a:prstGeom>
          <a:solidFill>
            <a:srgbClr val="000000"/>
          </a:solidFill>
        </p:spPr>
        <p:txBody>
          <a:bodyPr vert="horz" wrap="square" lIns="0" tIns="68580" rIns="0" bIns="0" rtlCol="0">
            <a:spAutoFit/>
          </a:bodyPr>
          <a:lstStyle/>
          <a:p>
            <a:pPr marL="70485">
              <a:lnSpc>
                <a:spcPct val="100000"/>
              </a:lnSpc>
              <a:spcBef>
                <a:spcPts val="540"/>
              </a:spcBef>
            </a:pPr>
            <a:r>
              <a:rPr sz="2000" b="1" spc="254" dirty="0">
                <a:solidFill>
                  <a:srgbClr val="FFFFFF"/>
                </a:solidFill>
                <a:latin typeface="Calibri"/>
                <a:cs typeface="Calibri"/>
              </a:rPr>
              <a:t>Nos</a:t>
            </a:r>
            <a:r>
              <a:rPr sz="2000" b="1" spc="6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000" b="1" spc="185" dirty="0">
                <a:solidFill>
                  <a:srgbClr val="FFFFFF"/>
                </a:solidFill>
                <a:latin typeface="Calibri"/>
                <a:cs typeface="Calibri"/>
              </a:rPr>
              <a:t>offres</a:t>
            </a:r>
            <a:r>
              <a:rPr sz="2000" b="1" spc="9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000" b="1" spc="235" dirty="0">
                <a:solidFill>
                  <a:srgbClr val="FFFFFF"/>
                </a:solidFill>
                <a:latin typeface="Calibri"/>
                <a:cs typeface="Calibri"/>
              </a:rPr>
              <a:t>de</a:t>
            </a:r>
            <a:r>
              <a:rPr sz="2000" b="1" spc="7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000" b="1" spc="195" dirty="0">
                <a:solidFill>
                  <a:srgbClr val="FFFFFF"/>
                </a:solidFill>
                <a:latin typeface="Calibri"/>
                <a:cs typeface="Calibri"/>
              </a:rPr>
              <a:t>formations</a:t>
            </a:r>
            <a:r>
              <a:rPr sz="2000" b="1" spc="7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000" b="1" spc="200" dirty="0">
                <a:solidFill>
                  <a:srgbClr val="FFFFFF"/>
                </a:solidFill>
                <a:latin typeface="Calibri"/>
                <a:cs typeface="Calibri"/>
              </a:rPr>
              <a:t>Pratiques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37" name="object 37"/>
          <p:cNvSpPr txBox="1"/>
          <p:nvPr/>
        </p:nvSpPr>
        <p:spPr>
          <a:xfrm>
            <a:off x="9245727" y="500138"/>
            <a:ext cx="2441575" cy="1705275"/>
          </a:xfrm>
          <a:prstGeom prst="rect">
            <a:avLst/>
          </a:prstGeom>
        </p:spPr>
        <p:txBody>
          <a:bodyPr vert="horz" wrap="square" lIns="0" tIns="8255" rIns="0" bIns="0" rtlCol="0">
            <a:spAutoFit/>
          </a:bodyPr>
          <a:lstStyle/>
          <a:p>
            <a:pPr marL="608330" marR="761365" indent="-137795">
              <a:lnSpc>
                <a:spcPct val="102600"/>
              </a:lnSpc>
              <a:spcBef>
                <a:spcPts val="65"/>
              </a:spcBef>
            </a:pPr>
            <a:r>
              <a:rPr sz="1200" b="1" spc="155" dirty="0">
                <a:solidFill>
                  <a:srgbClr val="545454"/>
                </a:solidFill>
                <a:latin typeface="Calibri"/>
                <a:cs typeface="Calibri"/>
              </a:rPr>
              <a:t>PERMIS </a:t>
            </a:r>
            <a:r>
              <a:rPr sz="1200" b="1" spc="20" dirty="0">
                <a:solidFill>
                  <a:srgbClr val="545454"/>
                </a:solidFill>
                <a:latin typeface="Calibri"/>
                <a:cs typeface="Calibri"/>
              </a:rPr>
              <a:t>A1</a:t>
            </a:r>
            <a:r>
              <a:rPr lang="fr-FR" sz="1200" b="1" spc="20" dirty="0">
                <a:solidFill>
                  <a:srgbClr val="545454"/>
                </a:solidFill>
                <a:latin typeface="Calibri"/>
                <a:cs typeface="Calibri"/>
              </a:rPr>
              <a:t> / </a:t>
            </a:r>
            <a:r>
              <a:rPr sz="1200" b="1" spc="-145" dirty="0">
                <a:solidFill>
                  <a:srgbClr val="545454"/>
                </a:solidFill>
                <a:latin typeface="Calibri"/>
                <a:cs typeface="Calibri"/>
              </a:rPr>
              <a:t> </a:t>
            </a:r>
            <a:r>
              <a:rPr sz="1200" b="1" spc="140" dirty="0">
                <a:solidFill>
                  <a:srgbClr val="545454"/>
                </a:solidFill>
                <a:latin typeface="Calibri"/>
                <a:cs typeface="Calibri"/>
              </a:rPr>
              <a:t>A2  </a:t>
            </a:r>
            <a:r>
              <a:rPr sz="1200" b="1" spc="180" dirty="0">
                <a:solidFill>
                  <a:srgbClr val="545454"/>
                </a:solidFill>
                <a:latin typeface="Calibri"/>
                <a:cs typeface="Calibri"/>
              </a:rPr>
              <a:t>AVEC</a:t>
            </a:r>
            <a:r>
              <a:rPr sz="1200" b="1" spc="10" dirty="0">
                <a:solidFill>
                  <a:srgbClr val="545454"/>
                </a:solidFill>
                <a:latin typeface="Calibri"/>
                <a:cs typeface="Calibri"/>
              </a:rPr>
              <a:t> </a:t>
            </a:r>
            <a:r>
              <a:rPr sz="1200" b="1" spc="195" dirty="0">
                <a:solidFill>
                  <a:srgbClr val="545454"/>
                </a:solidFill>
                <a:latin typeface="Calibri"/>
                <a:cs typeface="Calibri"/>
              </a:rPr>
              <a:t>CODE</a:t>
            </a:r>
            <a:endParaRPr lang="fr-FR" sz="1200" b="1" spc="195" dirty="0">
              <a:solidFill>
                <a:srgbClr val="545454"/>
              </a:solidFill>
              <a:latin typeface="Calibri"/>
              <a:cs typeface="Calibri"/>
            </a:endParaRPr>
          </a:p>
          <a:p>
            <a:pPr marL="608330" marR="761365" indent="-137795">
              <a:lnSpc>
                <a:spcPct val="102600"/>
              </a:lnSpc>
              <a:spcBef>
                <a:spcPts val="65"/>
              </a:spcBef>
            </a:pPr>
            <a:endParaRPr sz="1200" dirty="0">
              <a:latin typeface="Calibri"/>
              <a:cs typeface="Calibri"/>
            </a:endParaRPr>
          </a:p>
          <a:p>
            <a:pPr marL="885190">
              <a:lnSpc>
                <a:spcPct val="100000"/>
              </a:lnSpc>
              <a:spcBef>
                <a:spcPts val="20"/>
              </a:spcBef>
            </a:pPr>
            <a:r>
              <a:rPr lang="fr-FR" sz="1200" b="1" u="sng" spc="3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867</a:t>
            </a:r>
            <a:r>
              <a:rPr sz="1200" b="1" u="sng" spc="3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€</a:t>
            </a:r>
            <a:r>
              <a:rPr sz="1200" b="1" u="sng" spc="-2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1200" b="1" u="sng" spc="14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ttc</a:t>
            </a:r>
            <a:endParaRPr sz="120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sz="1200" spc="110" dirty="0">
                <a:latin typeface="Calibri"/>
                <a:cs typeface="Calibri"/>
              </a:rPr>
              <a:t>Frais</a:t>
            </a:r>
            <a:r>
              <a:rPr sz="1200" spc="40" dirty="0">
                <a:latin typeface="Calibri"/>
                <a:cs typeface="Calibri"/>
              </a:rPr>
              <a:t> </a:t>
            </a:r>
            <a:r>
              <a:rPr sz="1200" spc="114" dirty="0">
                <a:latin typeface="Calibri"/>
                <a:cs typeface="Calibri"/>
              </a:rPr>
              <a:t>administratifs</a:t>
            </a:r>
            <a:endParaRPr sz="1200" dirty="0">
              <a:latin typeface="Calibri"/>
              <a:cs typeface="Calibri"/>
            </a:endParaRPr>
          </a:p>
          <a:p>
            <a:pPr marL="12700" marR="400685">
              <a:lnSpc>
                <a:spcPct val="101400"/>
              </a:lnSpc>
            </a:pPr>
            <a:r>
              <a:rPr sz="1200" spc="-150" dirty="0">
                <a:latin typeface="Calibri"/>
                <a:cs typeface="Calibri"/>
              </a:rPr>
              <a:t>1</a:t>
            </a:r>
            <a:r>
              <a:rPr sz="1200" spc="-75" dirty="0">
                <a:latin typeface="Calibri"/>
                <a:cs typeface="Calibri"/>
              </a:rPr>
              <a:t> </a:t>
            </a:r>
            <a:r>
              <a:rPr sz="1200" spc="165" dirty="0">
                <a:latin typeface="Calibri"/>
                <a:cs typeface="Calibri"/>
              </a:rPr>
              <a:t>Accès</a:t>
            </a:r>
            <a:r>
              <a:rPr sz="1200" spc="40" dirty="0">
                <a:latin typeface="Calibri"/>
                <a:cs typeface="Calibri"/>
              </a:rPr>
              <a:t> </a:t>
            </a:r>
            <a:r>
              <a:rPr sz="1200" spc="160" dirty="0">
                <a:latin typeface="Calibri"/>
                <a:cs typeface="Calibri"/>
              </a:rPr>
              <a:t>code</a:t>
            </a:r>
            <a:r>
              <a:rPr sz="1200" spc="45" dirty="0">
                <a:latin typeface="Calibri"/>
                <a:cs typeface="Calibri"/>
              </a:rPr>
              <a:t> </a:t>
            </a:r>
            <a:r>
              <a:rPr sz="1200" spc="160" dirty="0">
                <a:latin typeface="Calibri"/>
                <a:cs typeface="Calibri"/>
              </a:rPr>
              <a:t>ETM</a:t>
            </a:r>
            <a:r>
              <a:rPr sz="1200" spc="45" dirty="0">
                <a:latin typeface="Calibri"/>
                <a:cs typeface="Calibri"/>
              </a:rPr>
              <a:t> </a:t>
            </a:r>
            <a:r>
              <a:rPr sz="1200" spc="140" dirty="0" err="1">
                <a:latin typeface="Calibri"/>
                <a:cs typeface="Calibri"/>
              </a:rPr>
              <a:t>en</a:t>
            </a:r>
            <a:r>
              <a:rPr sz="1200" spc="40" dirty="0">
                <a:latin typeface="Calibri"/>
                <a:cs typeface="Calibri"/>
              </a:rPr>
              <a:t> </a:t>
            </a:r>
            <a:r>
              <a:rPr sz="1200" spc="120" dirty="0" err="1">
                <a:latin typeface="Calibri"/>
                <a:cs typeface="Calibri"/>
              </a:rPr>
              <a:t>ligne</a:t>
            </a:r>
            <a:r>
              <a:rPr lang="fr-FR" sz="1200" spc="120" dirty="0">
                <a:latin typeface="Calibri"/>
                <a:cs typeface="Calibri"/>
              </a:rPr>
              <a:t> 3 mois + salle</a:t>
            </a:r>
            <a:endParaRPr sz="1200" dirty="0">
              <a:latin typeface="Calibri"/>
              <a:cs typeface="Calibri"/>
            </a:endParaRPr>
          </a:p>
          <a:p>
            <a:pPr marL="12700" marR="59055">
              <a:lnSpc>
                <a:spcPct val="101499"/>
              </a:lnSpc>
            </a:pPr>
            <a:r>
              <a:rPr sz="1200" spc="155" dirty="0">
                <a:latin typeface="Calibri"/>
                <a:cs typeface="Calibri"/>
              </a:rPr>
              <a:t>20 </a:t>
            </a:r>
            <a:r>
              <a:rPr sz="1200" spc="125" dirty="0">
                <a:latin typeface="Calibri"/>
                <a:cs typeface="Calibri"/>
              </a:rPr>
              <a:t>heures </a:t>
            </a:r>
            <a:r>
              <a:rPr sz="1200" spc="155" dirty="0">
                <a:latin typeface="Calibri"/>
                <a:cs typeface="Calibri"/>
              </a:rPr>
              <a:t>de</a:t>
            </a:r>
            <a:r>
              <a:rPr sz="1200" spc="-125" dirty="0">
                <a:latin typeface="Calibri"/>
                <a:cs typeface="Calibri"/>
              </a:rPr>
              <a:t> </a:t>
            </a:r>
            <a:r>
              <a:rPr sz="1200" spc="130" dirty="0">
                <a:latin typeface="Calibri"/>
                <a:cs typeface="Calibri"/>
              </a:rPr>
              <a:t>Conduite</a:t>
            </a:r>
            <a:endParaRPr sz="120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sz="1200" spc="-150" dirty="0">
                <a:latin typeface="Calibri"/>
                <a:cs typeface="Calibri"/>
              </a:rPr>
              <a:t>1 </a:t>
            </a:r>
            <a:r>
              <a:rPr sz="1200" spc="85" dirty="0">
                <a:latin typeface="Calibri"/>
                <a:cs typeface="Calibri"/>
              </a:rPr>
              <a:t>livre</a:t>
            </a:r>
            <a:r>
              <a:rPr sz="1200" spc="10" dirty="0">
                <a:latin typeface="Calibri"/>
                <a:cs typeface="Calibri"/>
              </a:rPr>
              <a:t> </a:t>
            </a:r>
            <a:r>
              <a:rPr sz="1200" spc="165" dirty="0">
                <a:latin typeface="Calibri"/>
                <a:cs typeface="Calibri"/>
              </a:rPr>
              <a:t>moto</a:t>
            </a:r>
            <a:endParaRPr sz="1200" dirty="0">
              <a:latin typeface="Calibri"/>
              <a:cs typeface="Calibri"/>
            </a:endParaRPr>
          </a:p>
        </p:txBody>
      </p:sp>
      <p:sp>
        <p:nvSpPr>
          <p:cNvPr id="38" name="object 38"/>
          <p:cNvSpPr/>
          <p:nvPr/>
        </p:nvSpPr>
        <p:spPr>
          <a:xfrm>
            <a:off x="8574602" y="494665"/>
            <a:ext cx="0" cy="2084070"/>
          </a:xfrm>
          <a:custGeom>
            <a:avLst/>
            <a:gdLst/>
            <a:ahLst/>
            <a:cxnLst/>
            <a:rect l="l" t="t" r="r" b="b"/>
            <a:pathLst>
              <a:path h="2084070">
                <a:moveTo>
                  <a:pt x="0" y="0"/>
                </a:moveTo>
                <a:lnTo>
                  <a:pt x="0" y="2083561"/>
                </a:lnTo>
              </a:path>
            </a:pathLst>
          </a:custGeom>
          <a:ln w="1309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39"/>
          <p:cNvSpPr/>
          <p:nvPr/>
        </p:nvSpPr>
        <p:spPr>
          <a:xfrm>
            <a:off x="11852472" y="494665"/>
            <a:ext cx="0" cy="2084070"/>
          </a:xfrm>
          <a:custGeom>
            <a:avLst/>
            <a:gdLst/>
            <a:ahLst/>
            <a:cxnLst/>
            <a:rect l="l" t="t" r="r" b="b"/>
            <a:pathLst>
              <a:path h="2084070">
                <a:moveTo>
                  <a:pt x="0" y="0"/>
                </a:moveTo>
                <a:lnTo>
                  <a:pt x="0" y="2083561"/>
                </a:lnTo>
              </a:path>
            </a:pathLst>
          </a:custGeom>
          <a:ln w="1309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40"/>
          <p:cNvSpPr/>
          <p:nvPr/>
        </p:nvSpPr>
        <p:spPr>
          <a:xfrm>
            <a:off x="8568055" y="501199"/>
            <a:ext cx="3291204" cy="0"/>
          </a:xfrm>
          <a:custGeom>
            <a:avLst/>
            <a:gdLst/>
            <a:ahLst/>
            <a:cxnLst/>
            <a:rect l="l" t="t" r="r" b="b"/>
            <a:pathLst>
              <a:path w="3291204">
                <a:moveTo>
                  <a:pt x="0" y="0"/>
                </a:moveTo>
                <a:lnTo>
                  <a:pt x="3290951" y="0"/>
                </a:lnTo>
              </a:path>
            </a:pathLst>
          </a:custGeom>
          <a:ln w="13093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object 41"/>
          <p:cNvSpPr/>
          <p:nvPr/>
        </p:nvSpPr>
        <p:spPr>
          <a:xfrm>
            <a:off x="8568055" y="2584380"/>
            <a:ext cx="3291204" cy="0"/>
          </a:xfrm>
          <a:custGeom>
            <a:avLst/>
            <a:gdLst/>
            <a:ahLst/>
            <a:cxnLst/>
            <a:rect l="l" t="t" r="r" b="b"/>
            <a:pathLst>
              <a:path w="3291204">
                <a:moveTo>
                  <a:pt x="0" y="0"/>
                </a:moveTo>
                <a:lnTo>
                  <a:pt x="3290951" y="0"/>
                </a:lnTo>
              </a:path>
            </a:pathLst>
          </a:custGeom>
          <a:ln w="13093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object 42"/>
          <p:cNvSpPr/>
          <p:nvPr/>
        </p:nvSpPr>
        <p:spPr>
          <a:xfrm>
            <a:off x="7768208" y="859916"/>
            <a:ext cx="1301242" cy="1301242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object 43"/>
          <p:cNvSpPr txBox="1"/>
          <p:nvPr/>
        </p:nvSpPr>
        <p:spPr>
          <a:xfrm>
            <a:off x="11948229" y="610165"/>
            <a:ext cx="2597785" cy="1414041"/>
          </a:xfrm>
          <a:prstGeom prst="rect">
            <a:avLst/>
          </a:prstGeom>
          <a:ln w="13093">
            <a:solidFill>
              <a:srgbClr val="000000"/>
            </a:solidFill>
          </a:ln>
        </p:spPr>
        <p:txBody>
          <a:bodyPr vert="horz" wrap="square" lIns="0" tIns="444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35"/>
              </a:spcBef>
            </a:pPr>
            <a:endParaRPr sz="1950" dirty="0">
              <a:latin typeface="Times New Roman"/>
              <a:cs typeface="Times New Roman"/>
            </a:endParaRPr>
          </a:p>
          <a:p>
            <a:pPr marL="832485" marR="690880" indent="-135255">
              <a:lnSpc>
                <a:spcPct val="101400"/>
              </a:lnSpc>
            </a:pPr>
            <a:r>
              <a:rPr sz="1200" b="1" spc="155" dirty="0">
                <a:solidFill>
                  <a:srgbClr val="545454"/>
                </a:solidFill>
                <a:latin typeface="Calibri"/>
                <a:cs typeface="Calibri"/>
              </a:rPr>
              <a:t>PERMIS </a:t>
            </a:r>
            <a:r>
              <a:rPr sz="1200" b="1" spc="20" dirty="0">
                <a:solidFill>
                  <a:srgbClr val="545454"/>
                </a:solidFill>
                <a:latin typeface="Calibri"/>
                <a:cs typeface="Calibri"/>
              </a:rPr>
              <a:t>A1 </a:t>
            </a:r>
            <a:r>
              <a:rPr sz="1200" b="1" spc="220" dirty="0">
                <a:solidFill>
                  <a:srgbClr val="545454"/>
                </a:solidFill>
                <a:latin typeface="Calibri"/>
                <a:cs typeface="Calibri"/>
              </a:rPr>
              <a:t>/</a:t>
            </a:r>
            <a:r>
              <a:rPr sz="1200" b="1" spc="-145" dirty="0">
                <a:solidFill>
                  <a:srgbClr val="545454"/>
                </a:solidFill>
                <a:latin typeface="Calibri"/>
                <a:cs typeface="Calibri"/>
              </a:rPr>
              <a:t> </a:t>
            </a:r>
            <a:r>
              <a:rPr sz="1200" b="1" spc="140" dirty="0">
                <a:solidFill>
                  <a:srgbClr val="545454"/>
                </a:solidFill>
                <a:latin typeface="Calibri"/>
                <a:cs typeface="Calibri"/>
              </a:rPr>
              <a:t>A2  </a:t>
            </a:r>
            <a:r>
              <a:rPr sz="1200" b="1" spc="185" dirty="0">
                <a:solidFill>
                  <a:srgbClr val="545454"/>
                </a:solidFill>
                <a:latin typeface="Calibri"/>
                <a:cs typeface="Calibri"/>
              </a:rPr>
              <a:t>SANS</a:t>
            </a:r>
            <a:r>
              <a:rPr sz="1200" b="1" spc="20" dirty="0">
                <a:solidFill>
                  <a:srgbClr val="545454"/>
                </a:solidFill>
                <a:latin typeface="Calibri"/>
                <a:cs typeface="Calibri"/>
              </a:rPr>
              <a:t> </a:t>
            </a:r>
            <a:r>
              <a:rPr sz="1200" b="1" spc="195" dirty="0">
                <a:solidFill>
                  <a:srgbClr val="545454"/>
                </a:solidFill>
                <a:latin typeface="Calibri"/>
                <a:cs typeface="Calibri"/>
              </a:rPr>
              <a:t>CODE</a:t>
            </a:r>
            <a:endParaRPr sz="1200" dirty="0">
              <a:latin typeface="Calibri"/>
              <a:cs typeface="Calibri"/>
            </a:endParaRPr>
          </a:p>
          <a:p>
            <a:pPr marL="961390">
              <a:lnSpc>
                <a:spcPct val="100000"/>
              </a:lnSpc>
              <a:spcBef>
                <a:spcPts val="20"/>
              </a:spcBef>
            </a:pPr>
            <a:r>
              <a:rPr lang="fr-FR" sz="1200" b="1" u="sng" spc="3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767</a:t>
            </a:r>
            <a:r>
              <a:rPr sz="1200" b="1" u="sng" spc="3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€</a:t>
            </a:r>
            <a:r>
              <a:rPr sz="1200" b="1" u="sng" spc="1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1200" b="1" u="sng" spc="140" dirty="0" err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ttc</a:t>
            </a:r>
            <a:endParaRPr lang="fr-FR" sz="1200" b="1" u="sng" spc="140" dirty="0">
              <a:uFill>
                <a:solidFill>
                  <a:srgbClr val="000000"/>
                </a:solidFill>
              </a:uFill>
              <a:latin typeface="Calibri"/>
              <a:cs typeface="Calibri"/>
            </a:endParaRPr>
          </a:p>
          <a:p>
            <a:pPr marL="961390">
              <a:lnSpc>
                <a:spcPct val="100000"/>
              </a:lnSpc>
              <a:spcBef>
                <a:spcPts val="20"/>
              </a:spcBef>
            </a:pPr>
            <a:endParaRPr sz="1200" dirty="0">
              <a:latin typeface="Calibri"/>
              <a:cs typeface="Calibri"/>
            </a:endParaRPr>
          </a:p>
          <a:p>
            <a:pPr marL="73025" marR="442595" indent="610870">
              <a:lnSpc>
                <a:spcPct val="101400"/>
              </a:lnSpc>
            </a:pPr>
            <a:r>
              <a:rPr sz="1200" spc="110" dirty="0">
                <a:latin typeface="Calibri"/>
                <a:cs typeface="Calibri"/>
              </a:rPr>
              <a:t>Frais</a:t>
            </a:r>
            <a:r>
              <a:rPr sz="1200" spc="-35" dirty="0">
                <a:latin typeface="Calibri"/>
                <a:cs typeface="Calibri"/>
              </a:rPr>
              <a:t> </a:t>
            </a:r>
            <a:r>
              <a:rPr sz="1200" spc="114" dirty="0">
                <a:latin typeface="Calibri"/>
                <a:cs typeface="Calibri"/>
              </a:rPr>
              <a:t>administratifs  </a:t>
            </a:r>
            <a:r>
              <a:rPr sz="1200" spc="155" dirty="0">
                <a:latin typeface="Calibri"/>
                <a:cs typeface="Calibri"/>
              </a:rPr>
              <a:t>20 </a:t>
            </a:r>
            <a:r>
              <a:rPr sz="1200" spc="125" dirty="0">
                <a:latin typeface="Calibri"/>
                <a:cs typeface="Calibri"/>
              </a:rPr>
              <a:t>heures </a:t>
            </a:r>
            <a:r>
              <a:rPr sz="1200" spc="155" dirty="0">
                <a:latin typeface="Calibri"/>
                <a:cs typeface="Calibri"/>
              </a:rPr>
              <a:t>de</a:t>
            </a:r>
            <a:r>
              <a:rPr sz="1200" spc="-130" dirty="0">
                <a:latin typeface="Calibri"/>
                <a:cs typeface="Calibri"/>
              </a:rPr>
              <a:t> </a:t>
            </a:r>
            <a:r>
              <a:rPr sz="1200" spc="130" dirty="0">
                <a:latin typeface="Calibri"/>
                <a:cs typeface="Calibri"/>
              </a:rPr>
              <a:t>Conduite</a:t>
            </a:r>
            <a:endParaRPr sz="1200" dirty="0">
              <a:latin typeface="Calibri"/>
              <a:cs typeface="Calibri"/>
            </a:endParaRPr>
          </a:p>
        </p:txBody>
      </p:sp>
      <p:sp>
        <p:nvSpPr>
          <p:cNvPr id="44" name="object 44"/>
          <p:cNvSpPr/>
          <p:nvPr/>
        </p:nvSpPr>
        <p:spPr>
          <a:xfrm>
            <a:off x="7712582" y="16941"/>
            <a:ext cx="6950709" cy="441959"/>
          </a:xfrm>
          <a:custGeom>
            <a:avLst/>
            <a:gdLst/>
            <a:ahLst/>
            <a:cxnLst/>
            <a:rect l="l" t="t" r="r" b="b"/>
            <a:pathLst>
              <a:path w="6950709" h="441959">
                <a:moveTo>
                  <a:pt x="0" y="441909"/>
                </a:moveTo>
                <a:lnTo>
                  <a:pt x="6950202" y="441909"/>
                </a:lnTo>
                <a:lnTo>
                  <a:pt x="6950202" y="0"/>
                </a:lnTo>
                <a:lnTo>
                  <a:pt x="0" y="0"/>
                </a:lnTo>
                <a:lnTo>
                  <a:pt x="0" y="441909"/>
                </a:lnTo>
                <a:close/>
              </a:path>
            </a:pathLst>
          </a:custGeom>
          <a:solidFill>
            <a:srgbClr val="0C0C0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object 45"/>
          <p:cNvSpPr txBox="1"/>
          <p:nvPr/>
        </p:nvSpPr>
        <p:spPr>
          <a:xfrm>
            <a:off x="8134857" y="59270"/>
            <a:ext cx="6164580" cy="32956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2000" b="1" spc="254" dirty="0">
                <a:solidFill>
                  <a:srgbClr val="FFFFFF"/>
                </a:solidFill>
                <a:latin typeface="Calibri"/>
                <a:cs typeface="Calibri"/>
              </a:rPr>
              <a:t>Nos</a:t>
            </a:r>
            <a:r>
              <a:rPr sz="2000" b="1" spc="8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000" b="1" spc="185" dirty="0">
                <a:solidFill>
                  <a:srgbClr val="FFFFFF"/>
                </a:solidFill>
                <a:latin typeface="Calibri"/>
                <a:cs typeface="Calibri"/>
              </a:rPr>
              <a:t>offres</a:t>
            </a:r>
            <a:r>
              <a:rPr sz="2000" b="1" spc="1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000" b="1" spc="235" dirty="0">
                <a:solidFill>
                  <a:srgbClr val="FFFFFF"/>
                </a:solidFill>
                <a:latin typeface="Calibri"/>
                <a:cs typeface="Calibri"/>
              </a:rPr>
              <a:t>de</a:t>
            </a:r>
            <a:r>
              <a:rPr sz="2000" b="1" spc="9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000" b="1" spc="195" dirty="0">
                <a:solidFill>
                  <a:srgbClr val="FFFFFF"/>
                </a:solidFill>
                <a:latin typeface="Calibri"/>
                <a:cs typeface="Calibri"/>
              </a:rPr>
              <a:t>formations</a:t>
            </a:r>
            <a:r>
              <a:rPr sz="2000" b="1" spc="9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000" b="1" spc="229" dirty="0">
                <a:solidFill>
                  <a:srgbClr val="FFFFFF"/>
                </a:solidFill>
                <a:latin typeface="Calibri"/>
                <a:cs typeface="Calibri"/>
              </a:rPr>
              <a:t>Deux-roues</a:t>
            </a:r>
            <a:r>
              <a:rPr sz="2000" b="1" spc="8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000" b="1" spc="185" dirty="0">
                <a:solidFill>
                  <a:srgbClr val="FFFFFF"/>
                </a:solidFill>
                <a:latin typeface="Calibri"/>
                <a:cs typeface="Calibri"/>
              </a:rPr>
              <a:t>Motorisés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46" name="object 46"/>
          <p:cNvSpPr txBox="1"/>
          <p:nvPr/>
        </p:nvSpPr>
        <p:spPr>
          <a:xfrm>
            <a:off x="7581906" y="8262497"/>
            <a:ext cx="6939915" cy="1717201"/>
          </a:xfrm>
          <a:prstGeom prst="rect">
            <a:avLst/>
          </a:prstGeom>
          <a:ln w="12700">
            <a:solidFill>
              <a:srgbClr val="C00000"/>
            </a:solidFill>
          </a:ln>
        </p:spPr>
        <p:txBody>
          <a:bodyPr vert="horz" wrap="square" lIns="0" tIns="8255" rIns="0" bIns="0" rtlCol="0">
            <a:spAutoFit/>
          </a:bodyPr>
          <a:lstStyle/>
          <a:p>
            <a:pPr marL="43815" marR="170180">
              <a:lnSpc>
                <a:spcPct val="120300"/>
              </a:lnSpc>
              <a:spcBef>
                <a:spcPts val="65"/>
              </a:spcBef>
            </a:pPr>
            <a:r>
              <a:rPr sz="1000" spc="120" dirty="0">
                <a:latin typeface="Calibri"/>
                <a:cs typeface="Calibri"/>
              </a:rPr>
              <a:t>La</a:t>
            </a:r>
            <a:r>
              <a:rPr sz="1000" spc="55" dirty="0">
                <a:latin typeface="Calibri"/>
                <a:cs typeface="Calibri"/>
              </a:rPr>
              <a:t> </a:t>
            </a:r>
            <a:r>
              <a:rPr sz="1000" spc="125" dirty="0">
                <a:latin typeface="Calibri"/>
                <a:cs typeface="Calibri"/>
              </a:rPr>
              <a:t>Redevance</a:t>
            </a:r>
            <a:r>
              <a:rPr sz="1000" spc="60" dirty="0">
                <a:latin typeface="Calibri"/>
                <a:cs typeface="Calibri"/>
              </a:rPr>
              <a:t> </a:t>
            </a:r>
            <a:r>
              <a:rPr sz="1000" spc="20" dirty="0">
                <a:latin typeface="Calibri"/>
                <a:cs typeface="Calibri"/>
              </a:rPr>
              <a:t>:</a:t>
            </a:r>
            <a:r>
              <a:rPr sz="1000" spc="55" dirty="0">
                <a:latin typeface="Calibri"/>
                <a:cs typeface="Calibri"/>
              </a:rPr>
              <a:t> </a:t>
            </a:r>
            <a:r>
              <a:rPr sz="1000" spc="114" dirty="0">
                <a:latin typeface="Calibri"/>
                <a:cs typeface="Calibri"/>
              </a:rPr>
              <a:t>Depuis</a:t>
            </a:r>
            <a:r>
              <a:rPr sz="1000" spc="45" dirty="0">
                <a:latin typeface="Calibri"/>
                <a:cs typeface="Calibri"/>
              </a:rPr>
              <a:t> </a:t>
            </a:r>
            <a:r>
              <a:rPr sz="1000" spc="80" dirty="0">
                <a:latin typeface="Calibri"/>
                <a:cs typeface="Calibri"/>
              </a:rPr>
              <a:t>le</a:t>
            </a:r>
            <a:r>
              <a:rPr sz="1000" spc="60" dirty="0">
                <a:latin typeface="Calibri"/>
                <a:cs typeface="Calibri"/>
              </a:rPr>
              <a:t> </a:t>
            </a:r>
            <a:r>
              <a:rPr sz="1000" spc="80" dirty="0">
                <a:latin typeface="Calibri"/>
                <a:cs typeface="Calibri"/>
              </a:rPr>
              <a:t>13/06/2016,</a:t>
            </a:r>
            <a:r>
              <a:rPr sz="1000" spc="50" dirty="0">
                <a:latin typeface="Calibri"/>
                <a:cs typeface="Calibri"/>
              </a:rPr>
              <a:t> </a:t>
            </a:r>
            <a:r>
              <a:rPr sz="1000" spc="90" dirty="0">
                <a:latin typeface="Calibri"/>
                <a:cs typeface="Calibri"/>
              </a:rPr>
              <a:t>les</a:t>
            </a:r>
            <a:r>
              <a:rPr sz="1000" spc="50" dirty="0">
                <a:latin typeface="Calibri"/>
                <a:cs typeface="Calibri"/>
              </a:rPr>
              <a:t> </a:t>
            </a:r>
            <a:r>
              <a:rPr sz="1000" spc="110" dirty="0">
                <a:latin typeface="Calibri"/>
                <a:cs typeface="Calibri"/>
              </a:rPr>
              <a:t>épreuves</a:t>
            </a:r>
            <a:r>
              <a:rPr sz="1000" spc="45" dirty="0">
                <a:latin typeface="Calibri"/>
                <a:cs typeface="Calibri"/>
              </a:rPr>
              <a:t> </a:t>
            </a:r>
            <a:r>
              <a:rPr sz="1000" spc="130" dirty="0">
                <a:latin typeface="Calibri"/>
                <a:cs typeface="Calibri"/>
              </a:rPr>
              <a:t>de</a:t>
            </a:r>
            <a:r>
              <a:rPr sz="1000" spc="60" dirty="0">
                <a:latin typeface="Calibri"/>
                <a:cs typeface="Calibri"/>
              </a:rPr>
              <a:t> </a:t>
            </a:r>
            <a:r>
              <a:rPr sz="1000" spc="100" dirty="0">
                <a:latin typeface="Calibri"/>
                <a:cs typeface="Calibri"/>
              </a:rPr>
              <a:t>l’examen</a:t>
            </a:r>
            <a:r>
              <a:rPr sz="1000" spc="50" dirty="0">
                <a:latin typeface="Calibri"/>
                <a:cs typeface="Calibri"/>
              </a:rPr>
              <a:t> </a:t>
            </a:r>
            <a:r>
              <a:rPr sz="1000" spc="135" dirty="0">
                <a:latin typeface="Calibri"/>
                <a:cs typeface="Calibri"/>
              </a:rPr>
              <a:t>du</a:t>
            </a:r>
            <a:r>
              <a:rPr sz="1000" spc="40" dirty="0">
                <a:latin typeface="Calibri"/>
                <a:cs typeface="Calibri"/>
              </a:rPr>
              <a:t> </a:t>
            </a:r>
            <a:r>
              <a:rPr sz="1000" spc="145" dirty="0">
                <a:latin typeface="Calibri"/>
                <a:cs typeface="Calibri"/>
              </a:rPr>
              <a:t>Code</a:t>
            </a:r>
            <a:r>
              <a:rPr sz="1000" spc="55" dirty="0">
                <a:latin typeface="Calibri"/>
                <a:cs typeface="Calibri"/>
              </a:rPr>
              <a:t> </a:t>
            </a:r>
            <a:r>
              <a:rPr sz="1000" spc="130" dirty="0">
                <a:latin typeface="Calibri"/>
                <a:cs typeface="Calibri"/>
              </a:rPr>
              <a:t>de</a:t>
            </a:r>
            <a:r>
              <a:rPr sz="1000" spc="60" dirty="0">
                <a:latin typeface="Calibri"/>
                <a:cs typeface="Calibri"/>
              </a:rPr>
              <a:t> </a:t>
            </a:r>
            <a:r>
              <a:rPr sz="1000" spc="70" dirty="0">
                <a:latin typeface="Calibri"/>
                <a:cs typeface="Calibri"/>
              </a:rPr>
              <a:t>la</a:t>
            </a:r>
            <a:r>
              <a:rPr sz="1000" spc="55" dirty="0">
                <a:latin typeface="Calibri"/>
                <a:cs typeface="Calibri"/>
              </a:rPr>
              <a:t> </a:t>
            </a:r>
            <a:r>
              <a:rPr sz="1000" spc="90" dirty="0">
                <a:latin typeface="Calibri"/>
                <a:cs typeface="Calibri"/>
              </a:rPr>
              <a:t>route</a:t>
            </a:r>
            <a:r>
              <a:rPr sz="1000" spc="55" dirty="0">
                <a:latin typeface="Calibri"/>
                <a:cs typeface="Calibri"/>
              </a:rPr>
              <a:t> </a:t>
            </a:r>
            <a:r>
              <a:rPr sz="1000" spc="110" dirty="0">
                <a:latin typeface="Calibri"/>
                <a:cs typeface="Calibri"/>
              </a:rPr>
              <a:t>se</a:t>
            </a:r>
            <a:r>
              <a:rPr sz="1000" spc="60" dirty="0">
                <a:latin typeface="Calibri"/>
                <a:cs typeface="Calibri"/>
              </a:rPr>
              <a:t> </a:t>
            </a:r>
            <a:r>
              <a:rPr sz="1000" spc="100" dirty="0">
                <a:latin typeface="Calibri"/>
                <a:cs typeface="Calibri"/>
              </a:rPr>
              <a:t>déroulent</a:t>
            </a:r>
            <a:r>
              <a:rPr sz="1000" spc="50" dirty="0">
                <a:latin typeface="Calibri"/>
                <a:cs typeface="Calibri"/>
              </a:rPr>
              <a:t> </a:t>
            </a:r>
            <a:r>
              <a:rPr sz="1000" spc="120" dirty="0">
                <a:latin typeface="Calibri"/>
                <a:cs typeface="Calibri"/>
              </a:rPr>
              <a:t>dans</a:t>
            </a:r>
            <a:r>
              <a:rPr sz="1000" spc="65" dirty="0">
                <a:latin typeface="Calibri"/>
                <a:cs typeface="Calibri"/>
              </a:rPr>
              <a:t> </a:t>
            </a:r>
            <a:r>
              <a:rPr sz="1000" spc="120" dirty="0">
                <a:latin typeface="Calibri"/>
                <a:cs typeface="Calibri"/>
              </a:rPr>
              <a:t>un  </a:t>
            </a:r>
            <a:r>
              <a:rPr sz="1000" spc="105" dirty="0">
                <a:latin typeface="Calibri"/>
                <a:cs typeface="Calibri"/>
              </a:rPr>
              <a:t>centre </a:t>
            </a:r>
            <a:r>
              <a:rPr sz="1000" spc="110" dirty="0">
                <a:latin typeface="Calibri"/>
                <a:cs typeface="Calibri"/>
              </a:rPr>
              <a:t>d’examen agréé </a:t>
            </a:r>
            <a:r>
              <a:rPr sz="1000" spc="95" dirty="0">
                <a:latin typeface="Calibri"/>
                <a:cs typeface="Calibri"/>
              </a:rPr>
              <a:t>par</a:t>
            </a:r>
            <a:r>
              <a:rPr sz="1000" spc="-130" dirty="0">
                <a:latin typeface="Calibri"/>
                <a:cs typeface="Calibri"/>
              </a:rPr>
              <a:t> </a:t>
            </a:r>
            <a:r>
              <a:rPr sz="1000" spc="65" dirty="0" err="1">
                <a:latin typeface="Calibri"/>
                <a:cs typeface="Calibri"/>
              </a:rPr>
              <a:t>l’État</a:t>
            </a:r>
            <a:r>
              <a:rPr sz="1000" spc="65" dirty="0">
                <a:latin typeface="Calibri"/>
                <a:cs typeface="Calibri"/>
              </a:rPr>
              <a:t>.</a:t>
            </a:r>
            <a:endParaRPr lang="fr-FR" sz="1000" spc="65" dirty="0">
              <a:latin typeface="Calibri"/>
              <a:cs typeface="Calibri"/>
            </a:endParaRPr>
          </a:p>
          <a:p>
            <a:pPr marL="43815" marR="170180">
              <a:lnSpc>
                <a:spcPct val="120300"/>
              </a:lnSpc>
              <a:spcBef>
                <a:spcPts val="65"/>
              </a:spcBef>
            </a:pPr>
            <a:endParaRPr lang="fr-FR" sz="1400" b="1" spc="65" dirty="0">
              <a:solidFill>
                <a:srgbClr val="FF0000"/>
              </a:solidFill>
              <a:latin typeface="Calibri"/>
              <a:cs typeface="Calibri"/>
            </a:endParaRPr>
          </a:p>
          <a:p>
            <a:pPr marL="43815" marR="170180">
              <a:lnSpc>
                <a:spcPct val="120300"/>
              </a:lnSpc>
              <a:spcBef>
                <a:spcPts val="65"/>
              </a:spcBef>
            </a:pPr>
            <a:r>
              <a:rPr lang="fr-FR" sz="1400" b="1" spc="65" dirty="0">
                <a:solidFill>
                  <a:srgbClr val="FF0000"/>
                </a:solidFill>
                <a:latin typeface="Calibri"/>
                <a:cs typeface="Calibri"/>
              </a:rPr>
              <a:t>FACILITES DE PAIEMENTS</a:t>
            </a:r>
          </a:p>
          <a:p>
            <a:pPr marL="43815" marR="170180">
              <a:lnSpc>
                <a:spcPct val="120300"/>
              </a:lnSpc>
              <a:spcBef>
                <a:spcPts val="65"/>
              </a:spcBef>
            </a:pPr>
            <a:r>
              <a:rPr lang="fr-FR" sz="1400" b="1" spc="65" dirty="0">
                <a:solidFill>
                  <a:srgbClr val="FF0000"/>
                </a:solidFill>
                <a:latin typeface="Calibri"/>
                <a:cs typeface="Calibri"/>
              </a:rPr>
              <a:t>PERMIS 1€</a:t>
            </a:r>
          </a:p>
          <a:p>
            <a:pPr marL="43815" marR="170180">
              <a:lnSpc>
                <a:spcPct val="120300"/>
              </a:lnSpc>
              <a:spcBef>
                <a:spcPts val="65"/>
              </a:spcBef>
            </a:pPr>
            <a:r>
              <a:rPr lang="fr-FR" sz="1400" b="1" spc="65" dirty="0">
                <a:solidFill>
                  <a:srgbClr val="FF0000"/>
                </a:solidFill>
                <a:latin typeface="Calibri"/>
                <a:cs typeface="Calibri"/>
              </a:rPr>
              <a:t>CPF ( compte de formation)</a:t>
            </a:r>
          </a:p>
          <a:p>
            <a:pPr marL="43815" marR="170180">
              <a:lnSpc>
                <a:spcPct val="120300"/>
              </a:lnSpc>
              <a:spcBef>
                <a:spcPts val="65"/>
              </a:spcBef>
            </a:pPr>
            <a:r>
              <a:rPr lang="fr-FR" sz="1400" b="1" spc="65" dirty="0">
                <a:solidFill>
                  <a:srgbClr val="FF0000"/>
                </a:solidFill>
                <a:latin typeface="Calibri"/>
                <a:cs typeface="Calibri"/>
              </a:rPr>
              <a:t>NOUS CONSULTER</a:t>
            </a:r>
          </a:p>
        </p:txBody>
      </p:sp>
      <p:sp>
        <p:nvSpPr>
          <p:cNvPr id="47" name="object 47"/>
          <p:cNvSpPr txBox="1"/>
          <p:nvPr/>
        </p:nvSpPr>
        <p:spPr>
          <a:xfrm>
            <a:off x="7725282" y="5232400"/>
            <a:ext cx="6950709" cy="383540"/>
          </a:xfrm>
          <a:prstGeom prst="rect">
            <a:avLst/>
          </a:prstGeom>
          <a:solidFill>
            <a:srgbClr val="0C0C0C"/>
          </a:solidFill>
        </p:spPr>
        <p:txBody>
          <a:bodyPr vert="horz" wrap="square" lIns="0" tIns="26670" rIns="0" bIns="0" rtlCol="0">
            <a:spAutoFit/>
          </a:bodyPr>
          <a:lstStyle/>
          <a:p>
            <a:pPr marR="144145" algn="ctr">
              <a:lnSpc>
                <a:spcPct val="100000"/>
              </a:lnSpc>
              <a:spcBef>
                <a:spcPts val="210"/>
              </a:spcBef>
            </a:pPr>
            <a:r>
              <a:rPr sz="2000" b="1" spc="254" dirty="0">
                <a:solidFill>
                  <a:srgbClr val="FFFFFF"/>
                </a:solidFill>
                <a:latin typeface="Calibri"/>
                <a:cs typeface="Calibri"/>
              </a:rPr>
              <a:t>Nos</a:t>
            </a:r>
            <a:r>
              <a:rPr sz="2000" b="1" spc="-29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000" b="1" spc="185" dirty="0">
                <a:solidFill>
                  <a:srgbClr val="FFFFFF"/>
                </a:solidFill>
                <a:latin typeface="Calibri"/>
                <a:cs typeface="Calibri"/>
              </a:rPr>
              <a:t>offres </a:t>
            </a:r>
            <a:r>
              <a:rPr sz="2000" b="1" spc="235" dirty="0">
                <a:solidFill>
                  <a:srgbClr val="FFFFFF"/>
                </a:solidFill>
                <a:latin typeface="Calibri"/>
                <a:cs typeface="Calibri"/>
              </a:rPr>
              <a:t>de </a:t>
            </a:r>
            <a:r>
              <a:rPr sz="2000" b="1" spc="195" dirty="0">
                <a:solidFill>
                  <a:srgbClr val="FFFFFF"/>
                </a:solidFill>
                <a:latin typeface="Calibri"/>
                <a:cs typeface="Calibri"/>
              </a:rPr>
              <a:t>formations </a:t>
            </a:r>
            <a:r>
              <a:rPr sz="2000" b="1" spc="235" dirty="0">
                <a:solidFill>
                  <a:srgbClr val="FFFFFF"/>
                </a:solidFill>
                <a:latin typeface="Calibri"/>
                <a:cs typeface="Calibri"/>
              </a:rPr>
              <a:t>Remorques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48" name="object 48"/>
          <p:cNvSpPr txBox="1"/>
          <p:nvPr/>
        </p:nvSpPr>
        <p:spPr>
          <a:xfrm>
            <a:off x="8726296" y="3900817"/>
            <a:ext cx="1308100" cy="3943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sz="1200" b="1" spc="155" dirty="0">
                <a:solidFill>
                  <a:srgbClr val="545454"/>
                </a:solidFill>
                <a:latin typeface="Calibri"/>
                <a:cs typeface="Calibri"/>
              </a:rPr>
              <a:t>FORMATION</a:t>
            </a:r>
            <a:r>
              <a:rPr sz="1200" b="1" spc="-30" dirty="0">
                <a:solidFill>
                  <a:srgbClr val="545454"/>
                </a:solidFill>
                <a:latin typeface="Calibri"/>
                <a:cs typeface="Calibri"/>
              </a:rPr>
              <a:t> </a:t>
            </a:r>
            <a:r>
              <a:rPr sz="1200" b="1" spc="130" dirty="0">
                <a:solidFill>
                  <a:srgbClr val="545454"/>
                </a:solidFill>
                <a:latin typeface="Calibri"/>
                <a:cs typeface="Calibri"/>
              </a:rPr>
              <a:t>AM</a:t>
            </a:r>
            <a:endParaRPr sz="1200" dirty="0">
              <a:latin typeface="Calibri"/>
              <a:cs typeface="Calibri"/>
            </a:endParaRPr>
          </a:p>
          <a:p>
            <a:pPr algn="ctr">
              <a:lnSpc>
                <a:spcPct val="100000"/>
              </a:lnSpc>
              <a:spcBef>
                <a:spcPts val="20"/>
              </a:spcBef>
            </a:pPr>
            <a:r>
              <a:rPr sz="1200" u="sng" spc="-30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lang="fr-FR" sz="1200" b="1" u="sng" spc="12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330</a:t>
            </a:r>
            <a:r>
              <a:rPr sz="1200" b="1" u="sng" spc="12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1200" b="1" u="sng" spc="3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€</a:t>
            </a:r>
            <a:r>
              <a:rPr sz="1200" b="1" u="sng" spc="-6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1200" b="1" u="sng" spc="13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ttc</a:t>
            </a:r>
            <a:endParaRPr sz="1200" dirty="0">
              <a:latin typeface="Calibri"/>
              <a:cs typeface="Calibri"/>
            </a:endParaRPr>
          </a:p>
        </p:txBody>
      </p:sp>
      <p:sp>
        <p:nvSpPr>
          <p:cNvPr id="49" name="object 49"/>
          <p:cNvSpPr txBox="1"/>
          <p:nvPr/>
        </p:nvSpPr>
        <p:spPr>
          <a:xfrm>
            <a:off x="8883395" y="4441964"/>
            <a:ext cx="1549400" cy="3968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85" dirty="0">
                <a:latin typeface="Calibri"/>
                <a:cs typeface="Calibri"/>
              </a:rPr>
              <a:t>3 </a:t>
            </a:r>
            <a:r>
              <a:rPr sz="1200" spc="125" dirty="0">
                <a:latin typeface="Calibri"/>
                <a:cs typeface="Calibri"/>
              </a:rPr>
              <a:t>heures</a:t>
            </a:r>
            <a:r>
              <a:rPr sz="1200" spc="-65" dirty="0">
                <a:latin typeface="Calibri"/>
                <a:cs typeface="Calibri"/>
              </a:rPr>
              <a:t> </a:t>
            </a:r>
            <a:r>
              <a:rPr sz="1200" spc="125" dirty="0">
                <a:latin typeface="Calibri"/>
                <a:cs typeface="Calibri"/>
              </a:rPr>
              <a:t>théoriques</a:t>
            </a:r>
            <a:endParaRPr sz="12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sz="1200" spc="85" dirty="0">
                <a:latin typeface="Calibri"/>
                <a:cs typeface="Calibri"/>
              </a:rPr>
              <a:t>5 </a:t>
            </a:r>
            <a:r>
              <a:rPr sz="1200" spc="125" dirty="0">
                <a:latin typeface="Calibri"/>
                <a:cs typeface="Calibri"/>
              </a:rPr>
              <a:t>heures</a:t>
            </a:r>
            <a:r>
              <a:rPr sz="1200" dirty="0">
                <a:latin typeface="Calibri"/>
                <a:cs typeface="Calibri"/>
              </a:rPr>
              <a:t> </a:t>
            </a:r>
            <a:r>
              <a:rPr sz="1200" spc="120" dirty="0">
                <a:latin typeface="Calibri"/>
                <a:cs typeface="Calibri"/>
              </a:rPr>
              <a:t>pratiques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50" name="object 50"/>
          <p:cNvSpPr/>
          <p:nvPr/>
        </p:nvSpPr>
        <p:spPr>
          <a:xfrm>
            <a:off x="7925885" y="3762692"/>
            <a:ext cx="0" cy="1219200"/>
          </a:xfrm>
          <a:custGeom>
            <a:avLst/>
            <a:gdLst/>
            <a:ahLst/>
            <a:cxnLst/>
            <a:rect l="l" t="t" r="r" b="b"/>
            <a:pathLst>
              <a:path h="1219200">
                <a:moveTo>
                  <a:pt x="0" y="0"/>
                </a:moveTo>
                <a:lnTo>
                  <a:pt x="0" y="1218882"/>
                </a:lnTo>
              </a:path>
            </a:pathLst>
          </a:custGeom>
          <a:ln w="13093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" name="object 51"/>
          <p:cNvSpPr/>
          <p:nvPr/>
        </p:nvSpPr>
        <p:spPr>
          <a:xfrm>
            <a:off x="10837741" y="3762692"/>
            <a:ext cx="0" cy="1219200"/>
          </a:xfrm>
          <a:custGeom>
            <a:avLst/>
            <a:gdLst/>
            <a:ahLst/>
            <a:cxnLst/>
            <a:rect l="l" t="t" r="r" b="b"/>
            <a:pathLst>
              <a:path h="1219200">
                <a:moveTo>
                  <a:pt x="0" y="0"/>
                </a:moveTo>
                <a:lnTo>
                  <a:pt x="0" y="1218882"/>
                </a:lnTo>
              </a:path>
            </a:pathLst>
          </a:custGeom>
          <a:ln w="13093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" name="object 52"/>
          <p:cNvSpPr/>
          <p:nvPr/>
        </p:nvSpPr>
        <p:spPr>
          <a:xfrm>
            <a:off x="7919339" y="3769162"/>
            <a:ext cx="2924810" cy="0"/>
          </a:xfrm>
          <a:custGeom>
            <a:avLst/>
            <a:gdLst/>
            <a:ahLst/>
            <a:cxnLst/>
            <a:rect l="l" t="t" r="r" b="b"/>
            <a:pathLst>
              <a:path w="2924809">
                <a:moveTo>
                  <a:pt x="0" y="0"/>
                </a:moveTo>
                <a:lnTo>
                  <a:pt x="2924810" y="0"/>
                </a:lnTo>
              </a:path>
            </a:pathLst>
          </a:custGeom>
          <a:ln w="13093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" name="object 53"/>
          <p:cNvSpPr/>
          <p:nvPr/>
        </p:nvSpPr>
        <p:spPr>
          <a:xfrm>
            <a:off x="7919339" y="4987728"/>
            <a:ext cx="2924810" cy="0"/>
          </a:xfrm>
          <a:custGeom>
            <a:avLst/>
            <a:gdLst/>
            <a:ahLst/>
            <a:cxnLst/>
            <a:rect l="l" t="t" r="r" b="b"/>
            <a:pathLst>
              <a:path w="2924809">
                <a:moveTo>
                  <a:pt x="0" y="0"/>
                </a:moveTo>
                <a:lnTo>
                  <a:pt x="2924810" y="0"/>
                </a:lnTo>
              </a:path>
            </a:pathLst>
          </a:custGeom>
          <a:ln w="13093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" name="object 54"/>
          <p:cNvSpPr txBox="1"/>
          <p:nvPr/>
        </p:nvSpPr>
        <p:spPr>
          <a:xfrm>
            <a:off x="11051864" y="2641022"/>
            <a:ext cx="3604895" cy="1164037"/>
          </a:xfrm>
          <a:prstGeom prst="rect">
            <a:avLst/>
          </a:prstGeom>
          <a:ln w="13093">
            <a:solidFill>
              <a:srgbClr val="000000"/>
            </a:solidFill>
          </a:ln>
        </p:spPr>
        <p:txBody>
          <a:bodyPr vert="horz" wrap="square" lIns="0" tIns="34925" rIns="0" bIns="0" rtlCol="0">
            <a:spAutoFit/>
          </a:bodyPr>
          <a:lstStyle/>
          <a:p>
            <a:pPr marL="367030">
              <a:lnSpc>
                <a:spcPct val="100000"/>
              </a:lnSpc>
              <a:spcBef>
                <a:spcPts val="275"/>
              </a:spcBef>
            </a:pPr>
            <a:r>
              <a:rPr sz="1200" b="1" spc="155" dirty="0">
                <a:solidFill>
                  <a:srgbClr val="545454"/>
                </a:solidFill>
                <a:latin typeface="Calibri"/>
                <a:cs typeface="Calibri"/>
              </a:rPr>
              <a:t>FORMATION</a:t>
            </a:r>
            <a:r>
              <a:rPr sz="1200" b="1" spc="25" dirty="0">
                <a:solidFill>
                  <a:srgbClr val="545454"/>
                </a:solidFill>
                <a:latin typeface="Calibri"/>
                <a:cs typeface="Calibri"/>
              </a:rPr>
              <a:t> </a:t>
            </a:r>
            <a:r>
              <a:rPr sz="1200" b="1" spc="185" dirty="0">
                <a:solidFill>
                  <a:srgbClr val="545454"/>
                </a:solidFill>
                <a:latin typeface="Calibri"/>
                <a:cs typeface="Calibri"/>
              </a:rPr>
              <a:t>PASSERELLE</a:t>
            </a:r>
            <a:r>
              <a:rPr sz="1200" b="1" spc="35" dirty="0">
                <a:solidFill>
                  <a:srgbClr val="545454"/>
                </a:solidFill>
                <a:latin typeface="Calibri"/>
                <a:cs typeface="Calibri"/>
              </a:rPr>
              <a:t> </a:t>
            </a:r>
            <a:r>
              <a:rPr sz="1200" b="1" spc="140" dirty="0">
                <a:solidFill>
                  <a:srgbClr val="545454"/>
                </a:solidFill>
                <a:latin typeface="Calibri"/>
                <a:cs typeface="Calibri"/>
              </a:rPr>
              <a:t>A2</a:t>
            </a:r>
            <a:r>
              <a:rPr sz="1200" b="1" spc="25" dirty="0">
                <a:solidFill>
                  <a:srgbClr val="545454"/>
                </a:solidFill>
                <a:latin typeface="Calibri"/>
                <a:cs typeface="Calibri"/>
              </a:rPr>
              <a:t> </a:t>
            </a:r>
            <a:r>
              <a:rPr sz="1200" b="1" spc="175" dirty="0">
                <a:solidFill>
                  <a:srgbClr val="545454"/>
                </a:solidFill>
                <a:latin typeface="Calibri"/>
                <a:cs typeface="Calibri"/>
              </a:rPr>
              <a:t>VERS</a:t>
            </a:r>
            <a:r>
              <a:rPr sz="1200" b="1" spc="40" dirty="0">
                <a:solidFill>
                  <a:srgbClr val="545454"/>
                </a:solidFill>
                <a:latin typeface="Calibri"/>
                <a:cs typeface="Calibri"/>
              </a:rPr>
              <a:t> </a:t>
            </a:r>
            <a:r>
              <a:rPr sz="1200" b="1" spc="165" dirty="0">
                <a:solidFill>
                  <a:srgbClr val="545454"/>
                </a:solidFill>
                <a:latin typeface="Calibri"/>
                <a:cs typeface="Calibri"/>
              </a:rPr>
              <a:t>A</a:t>
            </a:r>
            <a:endParaRPr sz="1200" dirty="0">
              <a:latin typeface="Calibri"/>
              <a:cs typeface="Calibri"/>
            </a:endParaRPr>
          </a:p>
          <a:p>
            <a:pPr marL="1451610">
              <a:lnSpc>
                <a:spcPct val="100000"/>
              </a:lnSpc>
              <a:spcBef>
                <a:spcPts val="20"/>
              </a:spcBef>
            </a:pPr>
            <a:r>
              <a:rPr lang="fr-FR" sz="1200" b="1" u="sng" spc="3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400</a:t>
            </a:r>
            <a:r>
              <a:rPr sz="1200" b="1" u="sng" spc="3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€</a:t>
            </a:r>
            <a:r>
              <a:rPr sz="1200" b="1" u="sng" spc="-5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1200" b="1" u="sng" spc="14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ttc</a:t>
            </a:r>
            <a:endParaRPr sz="1200" dirty="0">
              <a:latin typeface="Calibri"/>
              <a:cs typeface="Calibri"/>
            </a:endParaRPr>
          </a:p>
          <a:p>
            <a:pPr marL="281940">
              <a:lnSpc>
                <a:spcPct val="100000"/>
              </a:lnSpc>
              <a:spcBef>
                <a:spcPts val="40"/>
              </a:spcBef>
            </a:pPr>
            <a:r>
              <a:rPr sz="1200" spc="100" dirty="0">
                <a:latin typeface="Calibri"/>
                <a:cs typeface="Calibri"/>
              </a:rPr>
              <a:t>2 </a:t>
            </a:r>
            <a:r>
              <a:rPr sz="1200" spc="125" dirty="0">
                <a:latin typeface="Calibri"/>
                <a:cs typeface="Calibri"/>
              </a:rPr>
              <a:t>heures</a:t>
            </a:r>
            <a:r>
              <a:rPr sz="1200" spc="-10" dirty="0">
                <a:latin typeface="Calibri"/>
                <a:cs typeface="Calibri"/>
              </a:rPr>
              <a:t> </a:t>
            </a:r>
            <a:r>
              <a:rPr sz="1200" spc="125" dirty="0">
                <a:latin typeface="Calibri"/>
                <a:cs typeface="Calibri"/>
              </a:rPr>
              <a:t>théoriques</a:t>
            </a:r>
            <a:endParaRPr sz="1200" dirty="0">
              <a:latin typeface="Calibri"/>
              <a:cs typeface="Calibri"/>
            </a:endParaRPr>
          </a:p>
          <a:p>
            <a:pPr marL="281940">
              <a:lnSpc>
                <a:spcPct val="100000"/>
              </a:lnSpc>
              <a:spcBef>
                <a:spcPts val="20"/>
              </a:spcBef>
            </a:pPr>
            <a:r>
              <a:rPr sz="1200" spc="85" dirty="0">
                <a:latin typeface="Calibri"/>
                <a:cs typeface="Calibri"/>
              </a:rPr>
              <a:t>5 </a:t>
            </a:r>
            <a:r>
              <a:rPr sz="1200" spc="125" dirty="0">
                <a:latin typeface="Calibri"/>
                <a:cs typeface="Calibri"/>
              </a:rPr>
              <a:t>heures</a:t>
            </a:r>
            <a:r>
              <a:rPr sz="1200" spc="20" dirty="0">
                <a:latin typeface="Calibri"/>
                <a:cs typeface="Calibri"/>
              </a:rPr>
              <a:t> </a:t>
            </a:r>
            <a:r>
              <a:rPr sz="1200" spc="120" dirty="0">
                <a:latin typeface="Calibri"/>
                <a:cs typeface="Calibri"/>
              </a:rPr>
              <a:t>pratiques</a:t>
            </a:r>
            <a:endParaRPr sz="1200" dirty="0">
              <a:latin typeface="Calibri"/>
              <a:cs typeface="Calibri"/>
            </a:endParaRPr>
          </a:p>
          <a:p>
            <a:pPr marL="760095" marR="280670" indent="-478155" algn="just">
              <a:lnSpc>
                <a:spcPts val="1460"/>
              </a:lnSpc>
              <a:spcBef>
                <a:spcPts val="55"/>
              </a:spcBef>
            </a:pPr>
            <a:r>
              <a:rPr sz="1200" b="1" spc="95" dirty="0">
                <a:latin typeface="Calibri"/>
                <a:cs typeface="Calibri"/>
              </a:rPr>
              <a:t>Tarif</a:t>
            </a:r>
            <a:r>
              <a:rPr sz="1200" b="1" spc="25" dirty="0">
                <a:latin typeface="Calibri"/>
                <a:cs typeface="Calibri"/>
              </a:rPr>
              <a:t> </a:t>
            </a:r>
            <a:r>
              <a:rPr sz="1200" b="1" spc="105" dirty="0">
                <a:latin typeface="Calibri"/>
                <a:cs typeface="Calibri"/>
              </a:rPr>
              <a:t>préférentiel</a:t>
            </a:r>
            <a:r>
              <a:rPr sz="1200" b="1" spc="30" dirty="0">
                <a:latin typeface="Calibri"/>
                <a:cs typeface="Calibri"/>
              </a:rPr>
              <a:t> </a:t>
            </a:r>
            <a:r>
              <a:rPr sz="1200" spc="90" dirty="0">
                <a:latin typeface="Calibri"/>
                <a:cs typeface="Calibri"/>
              </a:rPr>
              <a:t>si</a:t>
            </a:r>
            <a:r>
              <a:rPr sz="1200" spc="65" dirty="0">
                <a:latin typeface="Calibri"/>
                <a:cs typeface="Calibri"/>
              </a:rPr>
              <a:t> </a:t>
            </a:r>
            <a:r>
              <a:rPr sz="1200" spc="135" dirty="0">
                <a:latin typeface="Calibri"/>
                <a:cs typeface="Calibri"/>
              </a:rPr>
              <a:t>permis</a:t>
            </a:r>
            <a:r>
              <a:rPr sz="1200" spc="35" dirty="0">
                <a:latin typeface="Calibri"/>
                <a:cs typeface="Calibri"/>
              </a:rPr>
              <a:t> </a:t>
            </a:r>
            <a:r>
              <a:rPr sz="1200" spc="150" dirty="0">
                <a:latin typeface="Calibri"/>
                <a:cs typeface="Calibri"/>
              </a:rPr>
              <a:t>A2</a:t>
            </a:r>
            <a:r>
              <a:rPr sz="1200" spc="45" dirty="0">
                <a:latin typeface="Calibri"/>
                <a:cs typeface="Calibri"/>
              </a:rPr>
              <a:t> </a:t>
            </a:r>
            <a:r>
              <a:rPr sz="1200" spc="140" dirty="0">
                <a:latin typeface="Calibri"/>
                <a:cs typeface="Calibri"/>
              </a:rPr>
              <a:t>passé</a:t>
            </a:r>
            <a:r>
              <a:rPr sz="1200" spc="45" dirty="0">
                <a:latin typeface="Calibri"/>
                <a:cs typeface="Calibri"/>
              </a:rPr>
              <a:t> </a:t>
            </a:r>
            <a:r>
              <a:rPr sz="1200" spc="135" dirty="0">
                <a:latin typeface="Calibri"/>
                <a:cs typeface="Calibri"/>
              </a:rPr>
              <a:t>au  </a:t>
            </a:r>
            <a:r>
              <a:rPr sz="1200" spc="225" dirty="0">
                <a:latin typeface="Calibri"/>
                <a:cs typeface="Calibri"/>
              </a:rPr>
              <a:t>CER</a:t>
            </a:r>
            <a:r>
              <a:rPr sz="1200" spc="45" dirty="0">
                <a:latin typeface="Calibri"/>
                <a:cs typeface="Calibri"/>
              </a:rPr>
              <a:t> </a:t>
            </a:r>
            <a:r>
              <a:rPr lang="fr-FR" sz="1200" spc="135" dirty="0">
                <a:latin typeface="Calibri"/>
                <a:cs typeface="Calibri"/>
              </a:rPr>
              <a:t>PITHIVIERS </a:t>
            </a:r>
            <a:r>
              <a:rPr lang="fr-FR" sz="1200" b="1" u="sng" spc="114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370</a:t>
            </a:r>
            <a:r>
              <a:rPr sz="1200" b="1" u="sng" spc="2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1200" b="1" u="sng" spc="31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€ </a:t>
            </a:r>
            <a:r>
              <a:rPr sz="1200" b="1" spc="315" dirty="0">
                <a:latin typeface="Calibri"/>
                <a:cs typeface="Calibri"/>
              </a:rPr>
              <a:t> </a:t>
            </a:r>
            <a:r>
              <a:rPr sz="1200" b="1" u="sng" spc="14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ttc</a:t>
            </a:r>
            <a:endParaRPr sz="1200" dirty="0">
              <a:latin typeface="Calibri"/>
              <a:cs typeface="Calibri"/>
            </a:endParaRPr>
          </a:p>
        </p:txBody>
      </p:sp>
      <p:sp>
        <p:nvSpPr>
          <p:cNvPr id="55" name="object 55"/>
          <p:cNvSpPr/>
          <p:nvPr/>
        </p:nvSpPr>
        <p:spPr>
          <a:xfrm>
            <a:off x="7702042" y="3874173"/>
            <a:ext cx="1005916" cy="999832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" name="object 56"/>
          <p:cNvSpPr txBox="1"/>
          <p:nvPr/>
        </p:nvSpPr>
        <p:spPr>
          <a:xfrm>
            <a:off x="7719129" y="2641022"/>
            <a:ext cx="3092450" cy="837409"/>
          </a:xfrm>
          <a:prstGeom prst="rect">
            <a:avLst/>
          </a:prstGeom>
          <a:ln w="13093">
            <a:solidFill>
              <a:srgbClr val="000000"/>
            </a:solidFill>
          </a:ln>
        </p:spPr>
        <p:txBody>
          <a:bodyPr vert="horz" wrap="square" lIns="0" tIns="85090" rIns="0" bIns="0" rtlCol="0">
            <a:spAutoFit/>
          </a:bodyPr>
          <a:lstStyle/>
          <a:p>
            <a:pPr marL="949960">
              <a:lnSpc>
                <a:spcPct val="100000"/>
              </a:lnSpc>
              <a:spcBef>
                <a:spcPts val="670"/>
              </a:spcBef>
            </a:pPr>
            <a:r>
              <a:rPr sz="1200" b="1" spc="-5" dirty="0">
                <a:solidFill>
                  <a:srgbClr val="545454"/>
                </a:solidFill>
                <a:latin typeface="Century Gothic"/>
                <a:cs typeface="Century Gothic"/>
              </a:rPr>
              <a:t>FORMATION</a:t>
            </a:r>
            <a:r>
              <a:rPr sz="1200" b="1" spc="5" dirty="0">
                <a:solidFill>
                  <a:srgbClr val="545454"/>
                </a:solidFill>
                <a:latin typeface="Century Gothic"/>
                <a:cs typeface="Century Gothic"/>
              </a:rPr>
              <a:t> </a:t>
            </a:r>
            <a:r>
              <a:rPr sz="1200" b="1" spc="-5" dirty="0">
                <a:solidFill>
                  <a:srgbClr val="545454"/>
                </a:solidFill>
                <a:latin typeface="Century Gothic"/>
                <a:cs typeface="Century Gothic"/>
              </a:rPr>
              <a:t>125</a:t>
            </a:r>
            <a:endParaRPr sz="1200" dirty="0">
              <a:latin typeface="Century Gothic"/>
              <a:cs typeface="Century Gothic"/>
            </a:endParaRPr>
          </a:p>
          <a:p>
            <a:pPr marL="1240155">
              <a:lnSpc>
                <a:spcPct val="100000"/>
              </a:lnSpc>
              <a:spcBef>
                <a:spcPts val="40"/>
              </a:spcBef>
            </a:pPr>
            <a:r>
              <a:rPr lang="fr-FR" sz="1200" b="1" u="heavy" spc="-5" dirty="0">
                <a:uFill>
                  <a:solidFill>
                    <a:srgbClr val="000000"/>
                  </a:solidFill>
                </a:uFill>
                <a:latin typeface="Century Gothic"/>
                <a:cs typeface="Century Gothic"/>
              </a:rPr>
              <a:t>400</a:t>
            </a:r>
            <a:r>
              <a:rPr sz="1200" b="1" u="heavy" spc="-5" dirty="0">
                <a:uFill>
                  <a:solidFill>
                    <a:srgbClr val="000000"/>
                  </a:solidFill>
                </a:uFill>
                <a:latin typeface="Century Gothic"/>
                <a:cs typeface="Century Gothic"/>
              </a:rPr>
              <a:t> </a:t>
            </a:r>
            <a:r>
              <a:rPr sz="1200" b="1" u="heavy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€</a:t>
            </a:r>
            <a:r>
              <a:rPr sz="1200" b="1" u="heavy" spc="5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1200" b="1" u="heavy" dirty="0">
                <a:uFill>
                  <a:solidFill>
                    <a:srgbClr val="000000"/>
                  </a:solidFill>
                </a:uFill>
                <a:latin typeface="Century Gothic"/>
                <a:cs typeface="Century Gothic"/>
              </a:rPr>
              <a:t>ttc</a:t>
            </a:r>
            <a:endParaRPr sz="1200" dirty="0">
              <a:latin typeface="Century Gothic"/>
              <a:cs typeface="Century Gothic"/>
            </a:endParaRPr>
          </a:p>
          <a:p>
            <a:pPr marL="72390">
              <a:lnSpc>
                <a:spcPct val="100000"/>
              </a:lnSpc>
              <a:spcBef>
                <a:spcPts val="105"/>
              </a:spcBef>
            </a:pPr>
            <a:r>
              <a:rPr sz="1200" dirty="0">
                <a:latin typeface="Century Gothic"/>
                <a:cs typeface="Century Gothic"/>
              </a:rPr>
              <a:t>2 </a:t>
            </a:r>
            <a:r>
              <a:rPr sz="1200" spc="-5" dirty="0">
                <a:latin typeface="Century Gothic"/>
                <a:cs typeface="Century Gothic"/>
              </a:rPr>
              <a:t>heures</a:t>
            </a:r>
            <a:r>
              <a:rPr sz="1200" spc="-20" dirty="0">
                <a:latin typeface="Century Gothic"/>
                <a:cs typeface="Century Gothic"/>
              </a:rPr>
              <a:t> </a:t>
            </a:r>
            <a:r>
              <a:rPr sz="1200" spc="-5" dirty="0">
                <a:latin typeface="Century Gothic"/>
                <a:cs typeface="Century Gothic"/>
              </a:rPr>
              <a:t>théoriques</a:t>
            </a:r>
            <a:endParaRPr sz="1200" dirty="0">
              <a:latin typeface="Century Gothic"/>
              <a:cs typeface="Century Gothic"/>
            </a:endParaRPr>
          </a:p>
          <a:p>
            <a:pPr marL="72390">
              <a:lnSpc>
                <a:spcPct val="100000"/>
              </a:lnSpc>
              <a:spcBef>
                <a:spcPts val="25"/>
              </a:spcBef>
            </a:pPr>
            <a:r>
              <a:rPr sz="1200" dirty="0">
                <a:latin typeface="Century Gothic"/>
                <a:cs typeface="Century Gothic"/>
              </a:rPr>
              <a:t>5 </a:t>
            </a:r>
            <a:r>
              <a:rPr sz="1200" spc="-5" dirty="0">
                <a:latin typeface="Century Gothic"/>
                <a:cs typeface="Century Gothic"/>
              </a:rPr>
              <a:t>heures</a:t>
            </a:r>
            <a:r>
              <a:rPr sz="1200" spc="-20" dirty="0">
                <a:latin typeface="Century Gothic"/>
                <a:cs typeface="Century Gothic"/>
              </a:rPr>
              <a:t> </a:t>
            </a:r>
            <a:r>
              <a:rPr sz="1200" spc="-5" dirty="0">
                <a:latin typeface="Century Gothic"/>
                <a:cs typeface="Century Gothic"/>
              </a:rPr>
              <a:t>pratiques</a:t>
            </a:r>
            <a:endParaRPr sz="1200" dirty="0">
              <a:latin typeface="Century Gothic"/>
              <a:cs typeface="Century Gothic"/>
            </a:endParaRPr>
          </a:p>
        </p:txBody>
      </p:sp>
      <p:sp>
        <p:nvSpPr>
          <p:cNvPr id="57" name="object 57"/>
          <p:cNvSpPr/>
          <p:nvPr/>
        </p:nvSpPr>
        <p:spPr>
          <a:xfrm>
            <a:off x="11591670" y="4097782"/>
            <a:ext cx="2212594" cy="73647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" name="object 64"/>
          <p:cNvSpPr/>
          <p:nvPr/>
        </p:nvSpPr>
        <p:spPr>
          <a:xfrm>
            <a:off x="4480178" y="5604763"/>
            <a:ext cx="2927985" cy="2400492"/>
          </a:xfrm>
          <a:custGeom>
            <a:avLst/>
            <a:gdLst/>
            <a:ahLst/>
            <a:cxnLst/>
            <a:rect l="l" t="t" r="r" b="b"/>
            <a:pathLst>
              <a:path w="2927984" h="1830070">
                <a:moveTo>
                  <a:pt x="0" y="1829562"/>
                </a:moveTo>
                <a:lnTo>
                  <a:pt x="2927477" y="1829562"/>
                </a:lnTo>
                <a:lnTo>
                  <a:pt x="2927477" y="0"/>
                </a:lnTo>
                <a:lnTo>
                  <a:pt x="0" y="0"/>
                </a:lnTo>
                <a:lnTo>
                  <a:pt x="0" y="1829562"/>
                </a:lnTo>
                <a:close/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" name="object 65"/>
          <p:cNvSpPr txBox="1"/>
          <p:nvPr/>
        </p:nvSpPr>
        <p:spPr>
          <a:xfrm>
            <a:off x="4651628" y="5594550"/>
            <a:ext cx="2636520" cy="2820644"/>
          </a:xfrm>
          <a:prstGeom prst="rect">
            <a:avLst/>
          </a:prstGeom>
        </p:spPr>
        <p:txBody>
          <a:bodyPr vert="horz" wrap="square" lIns="0" tIns="50165" rIns="0" bIns="0" rtlCol="0">
            <a:spAutoFit/>
          </a:bodyPr>
          <a:lstStyle/>
          <a:p>
            <a:pPr marL="200025">
              <a:lnSpc>
                <a:spcPct val="100000"/>
              </a:lnSpc>
              <a:spcBef>
                <a:spcPts val="395"/>
              </a:spcBef>
            </a:pPr>
            <a:r>
              <a:rPr sz="1200" b="1" spc="160" dirty="0">
                <a:solidFill>
                  <a:srgbClr val="545454"/>
                </a:solidFill>
                <a:latin typeface="Calibri"/>
                <a:cs typeface="Calibri"/>
              </a:rPr>
              <a:t>FORFAIT </a:t>
            </a:r>
            <a:r>
              <a:rPr sz="1200" b="1" spc="145" dirty="0">
                <a:solidFill>
                  <a:srgbClr val="545454"/>
                </a:solidFill>
                <a:latin typeface="Calibri"/>
                <a:cs typeface="Calibri"/>
              </a:rPr>
              <a:t>BOITE</a:t>
            </a:r>
            <a:r>
              <a:rPr sz="1200" b="1" spc="-135" dirty="0">
                <a:solidFill>
                  <a:srgbClr val="545454"/>
                </a:solidFill>
                <a:latin typeface="Calibri"/>
                <a:cs typeface="Calibri"/>
              </a:rPr>
              <a:t> </a:t>
            </a:r>
            <a:r>
              <a:rPr sz="1200" b="1" spc="140" dirty="0">
                <a:solidFill>
                  <a:srgbClr val="545454"/>
                </a:solidFill>
                <a:latin typeface="Calibri"/>
                <a:cs typeface="Calibri"/>
              </a:rPr>
              <a:t>AUTOMATIQUE</a:t>
            </a:r>
            <a:endParaRPr sz="120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894"/>
              </a:spcBef>
            </a:pPr>
            <a:r>
              <a:rPr sz="1200" spc="20" dirty="0">
                <a:latin typeface="Calibri"/>
                <a:cs typeface="Calibri"/>
              </a:rPr>
              <a:t>13h </a:t>
            </a:r>
            <a:r>
              <a:rPr sz="1200" spc="155" dirty="0">
                <a:latin typeface="Calibri"/>
                <a:cs typeface="Calibri"/>
              </a:rPr>
              <a:t>de </a:t>
            </a:r>
            <a:r>
              <a:rPr sz="1200" spc="130" dirty="0" err="1">
                <a:latin typeface="Calibri"/>
                <a:cs typeface="Calibri"/>
              </a:rPr>
              <a:t>conduite</a:t>
            </a:r>
            <a:r>
              <a:rPr lang="fr-FR" sz="1200" spc="130" dirty="0">
                <a:latin typeface="Calibri"/>
                <a:cs typeface="Calibri"/>
              </a:rPr>
              <a:t> : 830€</a:t>
            </a:r>
          </a:p>
          <a:p>
            <a:pPr marL="12700">
              <a:lnSpc>
                <a:spcPct val="100000"/>
              </a:lnSpc>
              <a:spcBef>
                <a:spcPts val="894"/>
              </a:spcBef>
            </a:pPr>
            <a:r>
              <a:rPr lang="fr-FR" sz="1200" spc="130" dirty="0">
                <a:latin typeface="Calibri"/>
                <a:cs typeface="Calibri"/>
              </a:rPr>
              <a:t>20h de conduite : 1160€</a:t>
            </a:r>
          </a:p>
          <a:p>
            <a:pPr marL="12700" algn="ctr">
              <a:lnSpc>
                <a:spcPct val="100000"/>
              </a:lnSpc>
              <a:spcBef>
                <a:spcPts val="894"/>
              </a:spcBef>
            </a:pPr>
            <a:r>
              <a:rPr lang="fr-FR" sz="1200" b="1" spc="130" dirty="0">
                <a:latin typeface="Calibri"/>
                <a:cs typeface="Calibri"/>
              </a:rPr>
              <a:t>AVEC CODE</a:t>
            </a:r>
          </a:p>
          <a:p>
            <a:pPr marL="12700" algn="ctr">
              <a:lnSpc>
                <a:spcPct val="100000"/>
              </a:lnSpc>
              <a:spcBef>
                <a:spcPts val="894"/>
              </a:spcBef>
            </a:pPr>
            <a:r>
              <a:rPr lang="fr-FR" sz="1200" b="1" spc="130" dirty="0">
                <a:latin typeface="Calibri"/>
                <a:cs typeface="Calibri"/>
              </a:rPr>
              <a:t>6 MOIS SALLE + 3 MOIS INTERNET</a:t>
            </a:r>
          </a:p>
          <a:p>
            <a:pPr marL="12700">
              <a:lnSpc>
                <a:spcPct val="100000"/>
              </a:lnSpc>
              <a:spcBef>
                <a:spcPts val="894"/>
              </a:spcBef>
            </a:pPr>
            <a:r>
              <a:rPr lang="fr-FR" sz="1200" spc="130" dirty="0">
                <a:latin typeface="Calibri"/>
                <a:cs typeface="Calibri"/>
              </a:rPr>
              <a:t>13h de conduite : 930€</a:t>
            </a:r>
          </a:p>
          <a:p>
            <a:pPr marL="12700">
              <a:lnSpc>
                <a:spcPct val="100000"/>
              </a:lnSpc>
              <a:spcBef>
                <a:spcPts val="894"/>
              </a:spcBef>
            </a:pPr>
            <a:r>
              <a:rPr lang="fr-FR" sz="1200" spc="130" dirty="0">
                <a:latin typeface="Calibri"/>
                <a:cs typeface="Calibri"/>
              </a:rPr>
              <a:t>20h de conduite : 1260€</a:t>
            </a:r>
          </a:p>
          <a:p>
            <a:pPr marL="12700">
              <a:lnSpc>
                <a:spcPct val="100000"/>
              </a:lnSpc>
              <a:spcBef>
                <a:spcPts val="894"/>
              </a:spcBef>
            </a:pPr>
            <a:endParaRPr lang="fr-FR" sz="1200" b="1" spc="13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894"/>
              </a:spcBef>
            </a:pPr>
            <a:endParaRPr lang="fr-FR" sz="1200" spc="130" dirty="0">
              <a:latin typeface="Calibri"/>
              <a:cs typeface="Calibri"/>
            </a:endParaRPr>
          </a:p>
        </p:txBody>
      </p:sp>
      <p:sp>
        <p:nvSpPr>
          <p:cNvPr id="69" name="object 69"/>
          <p:cNvSpPr txBox="1"/>
          <p:nvPr/>
        </p:nvSpPr>
        <p:spPr>
          <a:xfrm>
            <a:off x="10422140" y="7159637"/>
            <a:ext cx="3775710" cy="76581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26185">
              <a:lnSpc>
                <a:spcPct val="100000"/>
              </a:lnSpc>
              <a:spcBef>
                <a:spcPts val="100"/>
              </a:spcBef>
            </a:pPr>
            <a:r>
              <a:rPr sz="1200" b="1" spc="155" dirty="0">
                <a:solidFill>
                  <a:srgbClr val="545454"/>
                </a:solidFill>
                <a:latin typeface="Calibri"/>
                <a:cs typeface="Calibri"/>
              </a:rPr>
              <a:t>FORMATION</a:t>
            </a:r>
            <a:r>
              <a:rPr sz="1200" b="1" spc="25" dirty="0">
                <a:solidFill>
                  <a:srgbClr val="545454"/>
                </a:solidFill>
                <a:latin typeface="Calibri"/>
                <a:cs typeface="Calibri"/>
              </a:rPr>
              <a:t> </a:t>
            </a:r>
            <a:r>
              <a:rPr sz="1200" b="1" spc="145" dirty="0">
                <a:solidFill>
                  <a:srgbClr val="545454"/>
                </a:solidFill>
                <a:latin typeface="Calibri"/>
                <a:cs typeface="Calibri"/>
              </a:rPr>
              <a:t>B96</a:t>
            </a:r>
            <a:endParaRPr sz="1200" dirty="0">
              <a:latin typeface="Calibri"/>
              <a:cs typeface="Calibri"/>
            </a:endParaRPr>
          </a:p>
          <a:p>
            <a:pPr marL="1531620">
              <a:lnSpc>
                <a:spcPct val="100000"/>
              </a:lnSpc>
              <a:spcBef>
                <a:spcPts val="20"/>
              </a:spcBef>
            </a:pPr>
            <a:r>
              <a:rPr sz="1200" u="sng" spc="-30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lang="fr-FR" sz="1200" b="1" u="sng" spc="14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40</a:t>
            </a:r>
            <a:r>
              <a:rPr sz="1200" b="1" u="sng" spc="14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0 </a:t>
            </a:r>
            <a:r>
              <a:rPr sz="1200" b="1" u="sng" spc="3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€</a:t>
            </a:r>
            <a:r>
              <a:rPr sz="1200" b="1" u="sng" spc="-7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1200" b="1" u="sng" spc="14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ttc</a:t>
            </a:r>
            <a:endParaRPr sz="1200" dirty="0">
              <a:latin typeface="Calibri"/>
              <a:cs typeface="Calibri"/>
            </a:endParaRPr>
          </a:p>
          <a:p>
            <a:pPr marL="1038225">
              <a:lnSpc>
                <a:spcPct val="100000"/>
              </a:lnSpc>
              <a:spcBef>
                <a:spcPts val="20"/>
              </a:spcBef>
            </a:pPr>
            <a:r>
              <a:rPr sz="1200" spc="100" dirty="0">
                <a:latin typeface="Calibri"/>
                <a:cs typeface="Calibri"/>
              </a:rPr>
              <a:t>2 </a:t>
            </a:r>
            <a:r>
              <a:rPr sz="1200" spc="125" dirty="0">
                <a:latin typeface="Calibri"/>
                <a:cs typeface="Calibri"/>
              </a:rPr>
              <a:t>heures</a:t>
            </a:r>
            <a:r>
              <a:rPr sz="1200" spc="-15" dirty="0">
                <a:latin typeface="Calibri"/>
                <a:cs typeface="Calibri"/>
              </a:rPr>
              <a:t> </a:t>
            </a:r>
            <a:r>
              <a:rPr sz="1200" spc="125" dirty="0">
                <a:latin typeface="Calibri"/>
                <a:cs typeface="Calibri"/>
              </a:rPr>
              <a:t>théoriques</a:t>
            </a:r>
            <a:endParaRPr sz="1200" dirty="0">
              <a:latin typeface="Calibri"/>
              <a:cs typeface="Calibri"/>
            </a:endParaRPr>
          </a:p>
          <a:p>
            <a:pPr marL="1038225">
              <a:lnSpc>
                <a:spcPct val="100000"/>
              </a:lnSpc>
              <a:spcBef>
                <a:spcPts val="25"/>
              </a:spcBef>
            </a:pPr>
            <a:r>
              <a:rPr sz="1200" spc="85" dirty="0">
                <a:latin typeface="Calibri"/>
                <a:cs typeface="Calibri"/>
              </a:rPr>
              <a:t>5 </a:t>
            </a:r>
            <a:r>
              <a:rPr sz="1200" spc="125" dirty="0">
                <a:latin typeface="Calibri"/>
                <a:cs typeface="Calibri"/>
              </a:rPr>
              <a:t>heures</a:t>
            </a:r>
            <a:r>
              <a:rPr sz="1200" spc="20" dirty="0">
                <a:latin typeface="Calibri"/>
                <a:cs typeface="Calibri"/>
              </a:rPr>
              <a:t> </a:t>
            </a:r>
            <a:r>
              <a:rPr sz="1200" spc="120" dirty="0">
                <a:latin typeface="Calibri"/>
                <a:cs typeface="Calibri"/>
              </a:rPr>
              <a:t>pratiques</a:t>
            </a:r>
            <a:endParaRPr sz="1200" dirty="0">
              <a:latin typeface="Calibri"/>
              <a:cs typeface="Calibri"/>
            </a:endParaRPr>
          </a:p>
        </p:txBody>
      </p:sp>
      <p:sp>
        <p:nvSpPr>
          <p:cNvPr id="70" name="object 70"/>
          <p:cNvSpPr/>
          <p:nvPr/>
        </p:nvSpPr>
        <p:spPr>
          <a:xfrm>
            <a:off x="10415593" y="7101585"/>
            <a:ext cx="0" cy="884555"/>
          </a:xfrm>
          <a:custGeom>
            <a:avLst/>
            <a:gdLst/>
            <a:ahLst/>
            <a:cxnLst/>
            <a:rect l="l" t="t" r="r" b="b"/>
            <a:pathLst>
              <a:path h="884554">
                <a:moveTo>
                  <a:pt x="0" y="0"/>
                </a:moveTo>
                <a:lnTo>
                  <a:pt x="0" y="884554"/>
                </a:lnTo>
              </a:path>
            </a:pathLst>
          </a:custGeom>
          <a:ln w="13093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1" name="object 71"/>
          <p:cNvSpPr/>
          <p:nvPr/>
        </p:nvSpPr>
        <p:spPr>
          <a:xfrm>
            <a:off x="14204004" y="7101585"/>
            <a:ext cx="0" cy="884555"/>
          </a:xfrm>
          <a:custGeom>
            <a:avLst/>
            <a:gdLst/>
            <a:ahLst/>
            <a:cxnLst/>
            <a:rect l="l" t="t" r="r" b="b"/>
            <a:pathLst>
              <a:path h="884554">
                <a:moveTo>
                  <a:pt x="0" y="0"/>
                </a:moveTo>
                <a:lnTo>
                  <a:pt x="0" y="884554"/>
                </a:lnTo>
              </a:path>
            </a:pathLst>
          </a:custGeom>
          <a:ln w="13093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2" name="object 72"/>
          <p:cNvSpPr/>
          <p:nvPr/>
        </p:nvSpPr>
        <p:spPr>
          <a:xfrm>
            <a:off x="10409046" y="7108120"/>
            <a:ext cx="3801745" cy="0"/>
          </a:xfrm>
          <a:custGeom>
            <a:avLst/>
            <a:gdLst/>
            <a:ahLst/>
            <a:cxnLst/>
            <a:rect l="l" t="t" r="r" b="b"/>
            <a:pathLst>
              <a:path w="3801744">
                <a:moveTo>
                  <a:pt x="0" y="0"/>
                </a:moveTo>
                <a:lnTo>
                  <a:pt x="3801491" y="0"/>
                </a:lnTo>
              </a:path>
            </a:pathLst>
          </a:custGeom>
          <a:ln w="13093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3" name="object 73"/>
          <p:cNvSpPr/>
          <p:nvPr/>
        </p:nvSpPr>
        <p:spPr>
          <a:xfrm>
            <a:off x="10409046" y="7992293"/>
            <a:ext cx="3801745" cy="0"/>
          </a:xfrm>
          <a:custGeom>
            <a:avLst/>
            <a:gdLst/>
            <a:ahLst/>
            <a:cxnLst/>
            <a:rect l="l" t="t" r="r" b="b"/>
            <a:pathLst>
              <a:path w="3801744">
                <a:moveTo>
                  <a:pt x="0" y="0"/>
                </a:moveTo>
                <a:lnTo>
                  <a:pt x="3801491" y="0"/>
                </a:lnTo>
              </a:path>
            </a:pathLst>
          </a:custGeom>
          <a:ln w="1309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4" name="object 74"/>
          <p:cNvSpPr txBox="1"/>
          <p:nvPr/>
        </p:nvSpPr>
        <p:spPr>
          <a:xfrm>
            <a:off x="7835900" y="5740793"/>
            <a:ext cx="2271395" cy="1681166"/>
          </a:xfrm>
          <a:prstGeom prst="rect">
            <a:avLst/>
          </a:prstGeom>
        </p:spPr>
        <p:txBody>
          <a:bodyPr vert="horz" wrap="square" lIns="0" tIns="10160" rIns="0" bIns="0" rtlCol="0">
            <a:spAutoFit/>
          </a:bodyPr>
          <a:lstStyle/>
          <a:p>
            <a:pPr marL="763270" marR="575310" indent="34925">
              <a:lnSpc>
                <a:spcPct val="101499"/>
              </a:lnSpc>
              <a:spcBef>
                <a:spcPts val="80"/>
              </a:spcBef>
            </a:pPr>
            <a:r>
              <a:rPr sz="1200" b="1" spc="155" dirty="0">
                <a:solidFill>
                  <a:srgbClr val="545454"/>
                </a:solidFill>
                <a:latin typeface="Calibri"/>
                <a:cs typeface="Calibri"/>
              </a:rPr>
              <a:t>PERMIS </a:t>
            </a:r>
            <a:r>
              <a:rPr sz="1200" b="1" spc="175" dirty="0">
                <a:solidFill>
                  <a:srgbClr val="545454"/>
                </a:solidFill>
                <a:latin typeface="Calibri"/>
                <a:cs typeface="Calibri"/>
              </a:rPr>
              <a:t>BE  </a:t>
            </a:r>
            <a:r>
              <a:rPr sz="1200" b="1" spc="180" dirty="0">
                <a:solidFill>
                  <a:srgbClr val="545454"/>
                </a:solidFill>
                <a:latin typeface="Calibri"/>
                <a:cs typeface="Calibri"/>
              </a:rPr>
              <a:t>AVEC</a:t>
            </a:r>
            <a:r>
              <a:rPr sz="1200" b="1" spc="-45" dirty="0">
                <a:solidFill>
                  <a:srgbClr val="545454"/>
                </a:solidFill>
                <a:latin typeface="Calibri"/>
                <a:cs typeface="Calibri"/>
              </a:rPr>
              <a:t> </a:t>
            </a:r>
            <a:r>
              <a:rPr sz="1200" b="1" spc="195" dirty="0">
                <a:solidFill>
                  <a:srgbClr val="545454"/>
                </a:solidFill>
                <a:latin typeface="Calibri"/>
                <a:cs typeface="Calibri"/>
              </a:rPr>
              <a:t>CODE</a:t>
            </a:r>
            <a:endParaRPr lang="fr-FR" sz="1200" dirty="0">
              <a:latin typeface="Calibri"/>
              <a:cs typeface="Calibri"/>
            </a:endParaRPr>
          </a:p>
          <a:p>
            <a:pPr marL="12700" marR="330200" indent="857250">
              <a:lnSpc>
                <a:spcPct val="101400"/>
              </a:lnSpc>
              <a:spcBef>
                <a:spcPts val="20"/>
              </a:spcBef>
            </a:pPr>
            <a:r>
              <a:rPr lang="fr-FR" sz="1200" u="sng" spc="-30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lang="fr-FR" sz="1200" b="1" u="sng" spc="15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940 </a:t>
            </a:r>
            <a:r>
              <a:rPr lang="fr-FR" sz="1200" b="1" u="sng" spc="3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€ </a:t>
            </a:r>
            <a:r>
              <a:rPr lang="fr-FR" sz="1200" b="1" u="sng" spc="13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ttc </a:t>
            </a:r>
            <a:r>
              <a:rPr lang="fr-FR" sz="1200" b="1" spc="135" dirty="0">
                <a:latin typeface="Calibri"/>
                <a:cs typeface="Calibri"/>
              </a:rPr>
              <a:t> </a:t>
            </a:r>
            <a:r>
              <a:rPr lang="fr-FR" sz="1200" spc="110" dirty="0">
                <a:latin typeface="Calibri"/>
                <a:cs typeface="Calibri"/>
              </a:rPr>
              <a:t>Frais </a:t>
            </a:r>
            <a:r>
              <a:rPr lang="fr-FR" sz="1200" spc="114" dirty="0">
                <a:latin typeface="Calibri"/>
                <a:cs typeface="Calibri"/>
              </a:rPr>
              <a:t>de Gestion/ </a:t>
            </a:r>
            <a:r>
              <a:rPr lang="fr-FR" sz="1200" spc="150" dirty="0">
                <a:latin typeface="Calibri"/>
                <a:cs typeface="Calibri"/>
              </a:rPr>
              <a:t>Séances</a:t>
            </a:r>
            <a:r>
              <a:rPr lang="fr-FR" sz="1200" spc="40" dirty="0">
                <a:latin typeface="Calibri"/>
                <a:cs typeface="Calibri"/>
              </a:rPr>
              <a:t> </a:t>
            </a:r>
            <a:r>
              <a:rPr lang="fr-FR" sz="1200" spc="155" dirty="0">
                <a:latin typeface="Calibri"/>
                <a:cs typeface="Calibri"/>
              </a:rPr>
              <a:t>de</a:t>
            </a:r>
            <a:r>
              <a:rPr lang="fr-FR" sz="1200" spc="55" dirty="0">
                <a:latin typeface="Calibri"/>
                <a:cs typeface="Calibri"/>
              </a:rPr>
              <a:t> </a:t>
            </a:r>
            <a:r>
              <a:rPr lang="fr-FR" sz="1200" spc="160" dirty="0">
                <a:latin typeface="Calibri"/>
                <a:cs typeface="Calibri"/>
              </a:rPr>
              <a:t>code</a:t>
            </a:r>
            <a:r>
              <a:rPr lang="fr-FR" sz="1200" spc="40" dirty="0">
                <a:latin typeface="Calibri"/>
                <a:cs typeface="Calibri"/>
              </a:rPr>
              <a:t> </a:t>
            </a:r>
            <a:r>
              <a:rPr lang="fr-FR" sz="1200" spc="140" dirty="0">
                <a:latin typeface="Calibri"/>
                <a:cs typeface="Calibri"/>
              </a:rPr>
              <a:t>en</a:t>
            </a:r>
            <a:r>
              <a:rPr lang="fr-FR" sz="1200" spc="40" dirty="0">
                <a:latin typeface="Calibri"/>
                <a:cs typeface="Calibri"/>
              </a:rPr>
              <a:t> </a:t>
            </a:r>
            <a:r>
              <a:rPr lang="fr-FR" sz="1200" spc="100" dirty="0">
                <a:latin typeface="Calibri"/>
                <a:cs typeface="Calibri"/>
              </a:rPr>
              <a:t>salle  </a:t>
            </a:r>
            <a:r>
              <a:rPr lang="fr-FR" sz="1200" spc="105" dirty="0">
                <a:latin typeface="Calibri"/>
                <a:cs typeface="Calibri"/>
              </a:rPr>
              <a:t>Illimitées </a:t>
            </a:r>
            <a:r>
              <a:rPr lang="fr-FR" sz="1200" spc="135" dirty="0">
                <a:latin typeface="Calibri"/>
                <a:cs typeface="Calibri"/>
              </a:rPr>
              <a:t>6</a:t>
            </a:r>
            <a:r>
              <a:rPr lang="fr-FR" sz="1200" spc="-5" dirty="0">
                <a:latin typeface="Calibri"/>
                <a:cs typeface="Calibri"/>
              </a:rPr>
              <a:t> </a:t>
            </a:r>
            <a:r>
              <a:rPr lang="fr-FR" sz="1200" spc="150" dirty="0">
                <a:latin typeface="Calibri"/>
                <a:cs typeface="Calibri"/>
              </a:rPr>
              <a:t>mois</a:t>
            </a:r>
            <a:endParaRPr lang="fr-FR" sz="120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20"/>
              </a:spcBef>
            </a:pPr>
            <a:r>
              <a:rPr sz="1200" spc="-25" dirty="0">
                <a:latin typeface="Calibri"/>
                <a:cs typeface="Calibri"/>
              </a:rPr>
              <a:t>1</a:t>
            </a:r>
            <a:r>
              <a:rPr lang="fr-FR" sz="1200" spc="-25" dirty="0">
                <a:latin typeface="Calibri"/>
                <a:cs typeface="Calibri"/>
              </a:rPr>
              <a:t>0</a:t>
            </a:r>
            <a:r>
              <a:rPr sz="1200" spc="-25" dirty="0">
                <a:latin typeface="Calibri"/>
                <a:cs typeface="Calibri"/>
              </a:rPr>
              <a:t> </a:t>
            </a:r>
            <a:r>
              <a:rPr sz="1200" spc="125" dirty="0">
                <a:latin typeface="Calibri"/>
                <a:cs typeface="Calibri"/>
              </a:rPr>
              <a:t>heures </a:t>
            </a:r>
            <a:r>
              <a:rPr sz="1200" spc="155" dirty="0">
                <a:latin typeface="Calibri"/>
                <a:cs typeface="Calibri"/>
              </a:rPr>
              <a:t>de</a:t>
            </a:r>
            <a:r>
              <a:rPr sz="1200" spc="35" dirty="0">
                <a:latin typeface="Calibri"/>
                <a:cs typeface="Calibri"/>
              </a:rPr>
              <a:t> </a:t>
            </a:r>
            <a:r>
              <a:rPr sz="1200" spc="130" dirty="0">
                <a:latin typeface="Calibri"/>
                <a:cs typeface="Calibri"/>
              </a:rPr>
              <a:t>conduite</a:t>
            </a:r>
            <a:endParaRPr sz="1200" dirty="0">
              <a:latin typeface="Calibri"/>
              <a:cs typeface="Calibri"/>
            </a:endParaRPr>
          </a:p>
          <a:p>
            <a:pPr marL="12700" marR="5080">
              <a:lnSpc>
                <a:spcPct val="101499"/>
              </a:lnSpc>
            </a:pPr>
            <a:r>
              <a:rPr sz="1200" spc="-150" dirty="0">
                <a:latin typeface="Calibri"/>
                <a:cs typeface="Calibri"/>
              </a:rPr>
              <a:t>1 </a:t>
            </a:r>
            <a:r>
              <a:rPr sz="1200" spc="165" dirty="0">
                <a:latin typeface="Calibri"/>
                <a:cs typeface="Calibri"/>
              </a:rPr>
              <a:t>accompagnement</a:t>
            </a:r>
            <a:r>
              <a:rPr sz="1200" spc="-35" dirty="0">
                <a:latin typeface="Calibri"/>
                <a:cs typeface="Calibri"/>
              </a:rPr>
              <a:t> </a:t>
            </a:r>
            <a:r>
              <a:rPr sz="1200" spc="120" dirty="0">
                <a:latin typeface="Calibri"/>
                <a:cs typeface="Calibri"/>
              </a:rPr>
              <a:t>l’examen  pratique</a:t>
            </a:r>
            <a:endParaRPr sz="1200" dirty="0">
              <a:latin typeface="Calibri"/>
              <a:cs typeface="Calibri"/>
            </a:endParaRPr>
          </a:p>
        </p:txBody>
      </p:sp>
      <p:sp>
        <p:nvSpPr>
          <p:cNvPr id="75" name="object 75"/>
          <p:cNvSpPr/>
          <p:nvPr/>
        </p:nvSpPr>
        <p:spPr>
          <a:xfrm>
            <a:off x="7774756" y="5663565"/>
            <a:ext cx="0" cy="1851660"/>
          </a:xfrm>
          <a:custGeom>
            <a:avLst/>
            <a:gdLst/>
            <a:ahLst/>
            <a:cxnLst/>
            <a:rect l="l" t="t" r="r" b="b"/>
            <a:pathLst>
              <a:path h="1851659">
                <a:moveTo>
                  <a:pt x="0" y="0"/>
                </a:moveTo>
                <a:lnTo>
                  <a:pt x="0" y="1851279"/>
                </a:lnTo>
              </a:path>
            </a:pathLst>
          </a:custGeom>
          <a:ln w="1309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6" name="object 76"/>
          <p:cNvSpPr/>
          <p:nvPr/>
        </p:nvSpPr>
        <p:spPr>
          <a:xfrm>
            <a:off x="10350569" y="5663565"/>
            <a:ext cx="0" cy="1851660"/>
          </a:xfrm>
          <a:custGeom>
            <a:avLst/>
            <a:gdLst/>
            <a:ahLst/>
            <a:cxnLst/>
            <a:rect l="l" t="t" r="r" b="b"/>
            <a:pathLst>
              <a:path h="1851659">
                <a:moveTo>
                  <a:pt x="0" y="0"/>
                </a:moveTo>
                <a:lnTo>
                  <a:pt x="0" y="1851279"/>
                </a:lnTo>
              </a:path>
            </a:pathLst>
          </a:custGeom>
          <a:ln w="13093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7" name="object 77"/>
          <p:cNvSpPr/>
          <p:nvPr/>
        </p:nvSpPr>
        <p:spPr>
          <a:xfrm>
            <a:off x="7768208" y="5670099"/>
            <a:ext cx="2588895" cy="0"/>
          </a:xfrm>
          <a:custGeom>
            <a:avLst/>
            <a:gdLst/>
            <a:ahLst/>
            <a:cxnLst/>
            <a:rect l="l" t="t" r="r" b="b"/>
            <a:pathLst>
              <a:path w="2588895">
                <a:moveTo>
                  <a:pt x="0" y="0"/>
                </a:moveTo>
                <a:lnTo>
                  <a:pt x="2588895" y="0"/>
                </a:lnTo>
              </a:path>
            </a:pathLst>
          </a:custGeom>
          <a:ln w="13093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8" name="object 78"/>
          <p:cNvSpPr/>
          <p:nvPr/>
        </p:nvSpPr>
        <p:spPr>
          <a:xfrm>
            <a:off x="7768208" y="7520996"/>
            <a:ext cx="2588895" cy="0"/>
          </a:xfrm>
          <a:custGeom>
            <a:avLst/>
            <a:gdLst/>
            <a:ahLst/>
            <a:cxnLst/>
            <a:rect l="l" t="t" r="r" b="b"/>
            <a:pathLst>
              <a:path w="2588895">
                <a:moveTo>
                  <a:pt x="0" y="0"/>
                </a:moveTo>
                <a:lnTo>
                  <a:pt x="2588895" y="0"/>
                </a:lnTo>
              </a:path>
            </a:pathLst>
          </a:custGeom>
          <a:ln w="1309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9" name="object 79"/>
          <p:cNvSpPr txBox="1"/>
          <p:nvPr/>
        </p:nvSpPr>
        <p:spPr>
          <a:xfrm>
            <a:off x="11364607" y="5734316"/>
            <a:ext cx="2833370" cy="1323975"/>
          </a:xfrm>
          <a:prstGeom prst="rect">
            <a:avLst/>
          </a:prstGeom>
        </p:spPr>
        <p:txBody>
          <a:bodyPr vert="horz" wrap="square" lIns="0" tIns="10160" rIns="0" bIns="0" rtlCol="0">
            <a:spAutoFit/>
          </a:bodyPr>
          <a:lstStyle/>
          <a:p>
            <a:pPr marL="951230" marR="944244" indent="-2540" algn="ctr">
              <a:lnSpc>
                <a:spcPct val="101400"/>
              </a:lnSpc>
              <a:spcBef>
                <a:spcPts val="80"/>
              </a:spcBef>
            </a:pPr>
            <a:r>
              <a:rPr sz="1200" b="1" spc="155" dirty="0">
                <a:solidFill>
                  <a:srgbClr val="545454"/>
                </a:solidFill>
                <a:latin typeface="Calibri"/>
                <a:cs typeface="Calibri"/>
              </a:rPr>
              <a:t>PERMIS </a:t>
            </a:r>
            <a:r>
              <a:rPr sz="1200" b="1" spc="175" dirty="0">
                <a:solidFill>
                  <a:srgbClr val="545454"/>
                </a:solidFill>
                <a:latin typeface="Calibri"/>
                <a:cs typeface="Calibri"/>
              </a:rPr>
              <a:t>BE  </a:t>
            </a:r>
            <a:r>
              <a:rPr sz="1200" b="1" spc="185" dirty="0">
                <a:solidFill>
                  <a:srgbClr val="545454"/>
                </a:solidFill>
                <a:latin typeface="Calibri"/>
                <a:cs typeface="Calibri"/>
              </a:rPr>
              <a:t>SANS</a:t>
            </a:r>
            <a:r>
              <a:rPr sz="1200" b="1" spc="-35" dirty="0">
                <a:solidFill>
                  <a:srgbClr val="545454"/>
                </a:solidFill>
                <a:latin typeface="Calibri"/>
                <a:cs typeface="Calibri"/>
              </a:rPr>
              <a:t> </a:t>
            </a:r>
            <a:r>
              <a:rPr sz="1200" b="1" spc="195" dirty="0">
                <a:solidFill>
                  <a:srgbClr val="545454"/>
                </a:solidFill>
                <a:latin typeface="Calibri"/>
                <a:cs typeface="Calibri"/>
              </a:rPr>
              <a:t>CODE</a:t>
            </a:r>
            <a:endParaRPr sz="1200" dirty="0">
              <a:latin typeface="Calibri"/>
              <a:cs typeface="Calibri"/>
            </a:endParaRPr>
          </a:p>
          <a:p>
            <a:pPr marR="1059180" algn="r">
              <a:lnSpc>
                <a:spcPct val="100000"/>
              </a:lnSpc>
              <a:spcBef>
                <a:spcPts val="20"/>
              </a:spcBef>
            </a:pPr>
            <a:r>
              <a:rPr sz="1200" u="sng" spc="-30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lang="fr-FR" sz="1200" b="1" u="sng" spc="13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840</a:t>
            </a:r>
            <a:r>
              <a:rPr sz="1200" b="1" u="sng" spc="13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1200" b="1" u="sng" spc="3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€</a:t>
            </a:r>
            <a:r>
              <a:rPr sz="1200" b="1" u="sng" spc="-14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1200" b="1" u="sng" spc="13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ttc</a:t>
            </a:r>
            <a:endParaRPr sz="1200" dirty="0">
              <a:latin typeface="Calibri"/>
              <a:cs typeface="Calibri"/>
            </a:endParaRPr>
          </a:p>
          <a:p>
            <a:pPr marR="1045844" algn="r">
              <a:lnSpc>
                <a:spcPct val="100000"/>
              </a:lnSpc>
              <a:spcBef>
                <a:spcPts val="20"/>
              </a:spcBef>
            </a:pPr>
            <a:r>
              <a:rPr sz="1200" spc="110" dirty="0">
                <a:latin typeface="Calibri"/>
                <a:cs typeface="Calibri"/>
              </a:rPr>
              <a:t>Frais</a:t>
            </a:r>
            <a:r>
              <a:rPr sz="1200" spc="-45" dirty="0">
                <a:latin typeface="Calibri"/>
                <a:cs typeface="Calibri"/>
              </a:rPr>
              <a:t> </a:t>
            </a:r>
            <a:r>
              <a:rPr lang="fr-FR" sz="1200" spc="114" dirty="0">
                <a:latin typeface="Calibri"/>
                <a:cs typeface="Calibri"/>
              </a:rPr>
              <a:t>de Gestion</a:t>
            </a:r>
            <a:endParaRPr sz="1200" dirty="0">
              <a:latin typeface="Calibri"/>
              <a:cs typeface="Calibri"/>
            </a:endParaRPr>
          </a:p>
          <a:p>
            <a:pPr marL="313690">
              <a:lnSpc>
                <a:spcPct val="100000"/>
              </a:lnSpc>
              <a:spcBef>
                <a:spcPts val="25"/>
              </a:spcBef>
            </a:pPr>
            <a:r>
              <a:rPr sz="1200" spc="-25" dirty="0">
                <a:latin typeface="Calibri"/>
                <a:cs typeface="Calibri"/>
              </a:rPr>
              <a:t>1</a:t>
            </a:r>
            <a:r>
              <a:rPr lang="fr-FR" sz="1200" spc="-25" dirty="0">
                <a:latin typeface="Calibri"/>
                <a:cs typeface="Calibri"/>
              </a:rPr>
              <a:t>0</a:t>
            </a:r>
            <a:r>
              <a:rPr sz="1200" spc="-25" dirty="0">
                <a:latin typeface="Calibri"/>
                <a:cs typeface="Calibri"/>
              </a:rPr>
              <a:t> </a:t>
            </a:r>
            <a:r>
              <a:rPr sz="1200" spc="125" dirty="0">
                <a:latin typeface="Calibri"/>
                <a:cs typeface="Calibri"/>
              </a:rPr>
              <a:t>heures </a:t>
            </a:r>
            <a:r>
              <a:rPr sz="1200" spc="155" dirty="0">
                <a:latin typeface="Calibri"/>
                <a:cs typeface="Calibri"/>
              </a:rPr>
              <a:t>de</a:t>
            </a:r>
            <a:r>
              <a:rPr sz="1200" spc="40" dirty="0">
                <a:latin typeface="Calibri"/>
                <a:cs typeface="Calibri"/>
              </a:rPr>
              <a:t> </a:t>
            </a:r>
            <a:r>
              <a:rPr sz="1200" spc="130" dirty="0">
                <a:latin typeface="Calibri"/>
                <a:cs typeface="Calibri"/>
              </a:rPr>
              <a:t>conduite</a:t>
            </a:r>
            <a:endParaRPr sz="1200" dirty="0">
              <a:latin typeface="Calibri"/>
              <a:cs typeface="Calibri"/>
            </a:endParaRPr>
          </a:p>
          <a:p>
            <a:pPr marL="313690" marR="133985">
              <a:lnSpc>
                <a:spcPts val="1480"/>
              </a:lnSpc>
              <a:spcBef>
                <a:spcPts val="35"/>
              </a:spcBef>
            </a:pPr>
            <a:r>
              <a:rPr sz="1200" spc="-150" dirty="0">
                <a:latin typeface="Calibri"/>
                <a:cs typeface="Calibri"/>
              </a:rPr>
              <a:t>1 </a:t>
            </a:r>
            <a:r>
              <a:rPr sz="1200" spc="165" dirty="0">
                <a:latin typeface="Calibri"/>
                <a:cs typeface="Calibri"/>
              </a:rPr>
              <a:t>accompagnement </a:t>
            </a:r>
            <a:r>
              <a:rPr sz="1200" spc="130" dirty="0">
                <a:latin typeface="Calibri"/>
                <a:cs typeface="Calibri"/>
              </a:rPr>
              <a:t>à</a:t>
            </a:r>
            <a:r>
              <a:rPr sz="1200" spc="-150" dirty="0">
                <a:latin typeface="Calibri"/>
                <a:cs typeface="Calibri"/>
              </a:rPr>
              <a:t> </a:t>
            </a:r>
            <a:r>
              <a:rPr sz="1200" spc="120" dirty="0">
                <a:latin typeface="Calibri"/>
                <a:cs typeface="Calibri"/>
              </a:rPr>
              <a:t>l’examen  pratique</a:t>
            </a:r>
            <a:endParaRPr sz="1200" dirty="0">
              <a:latin typeface="Calibri"/>
              <a:cs typeface="Calibri"/>
            </a:endParaRPr>
          </a:p>
        </p:txBody>
      </p:sp>
      <p:sp>
        <p:nvSpPr>
          <p:cNvPr id="80" name="object 80"/>
          <p:cNvSpPr/>
          <p:nvPr/>
        </p:nvSpPr>
        <p:spPr>
          <a:xfrm>
            <a:off x="11358060" y="5733922"/>
            <a:ext cx="0" cy="1325245"/>
          </a:xfrm>
          <a:custGeom>
            <a:avLst/>
            <a:gdLst/>
            <a:ahLst/>
            <a:cxnLst/>
            <a:rect l="l" t="t" r="r" b="b"/>
            <a:pathLst>
              <a:path h="1325245">
                <a:moveTo>
                  <a:pt x="0" y="0"/>
                </a:moveTo>
                <a:lnTo>
                  <a:pt x="0" y="1325244"/>
                </a:lnTo>
              </a:path>
            </a:pathLst>
          </a:custGeom>
          <a:ln w="13093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1" name="object 81"/>
          <p:cNvSpPr/>
          <p:nvPr/>
        </p:nvSpPr>
        <p:spPr>
          <a:xfrm>
            <a:off x="14204004" y="5733922"/>
            <a:ext cx="0" cy="1325245"/>
          </a:xfrm>
          <a:custGeom>
            <a:avLst/>
            <a:gdLst/>
            <a:ahLst/>
            <a:cxnLst/>
            <a:rect l="l" t="t" r="r" b="b"/>
            <a:pathLst>
              <a:path h="1325245">
                <a:moveTo>
                  <a:pt x="0" y="0"/>
                </a:moveTo>
                <a:lnTo>
                  <a:pt x="0" y="1325244"/>
                </a:lnTo>
              </a:path>
            </a:pathLst>
          </a:custGeom>
          <a:ln w="13093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2" name="object 82"/>
          <p:cNvSpPr/>
          <p:nvPr/>
        </p:nvSpPr>
        <p:spPr>
          <a:xfrm>
            <a:off x="11351514" y="5740456"/>
            <a:ext cx="2859405" cy="0"/>
          </a:xfrm>
          <a:custGeom>
            <a:avLst/>
            <a:gdLst/>
            <a:ahLst/>
            <a:cxnLst/>
            <a:rect l="l" t="t" r="r" b="b"/>
            <a:pathLst>
              <a:path w="2859405">
                <a:moveTo>
                  <a:pt x="0" y="0"/>
                </a:moveTo>
                <a:lnTo>
                  <a:pt x="2858897" y="0"/>
                </a:lnTo>
              </a:path>
            </a:pathLst>
          </a:custGeom>
          <a:ln w="13093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3" name="object 83"/>
          <p:cNvSpPr/>
          <p:nvPr/>
        </p:nvSpPr>
        <p:spPr>
          <a:xfrm>
            <a:off x="11351514" y="7065321"/>
            <a:ext cx="2859405" cy="0"/>
          </a:xfrm>
          <a:custGeom>
            <a:avLst/>
            <a:gdLst/>
            <a:ahLst/>
            <a:cxnLst/>
            <a:rect l="l" t="t" r="r" b="b"/>
            <a:pathLst>
              <a:path w="2859405">
                <a:moveTo>
                  <a:pt x="0" y="0"/>
                </a:moveTo>
                <a:lnTo>
                  <a:pt x="2858897" y="0"/>
                </a:lnTo>
              </a:path>
            </a:pathLst>
          </a:custGeom>
          <a:ln w="13093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4" name="object 84"/>
          <p:cNvSpPr/>
          <p:nvPr/>
        </p:nvSpPr>
        <p:spPr>
          <a:xfrm>
            <a:off x="10215371" y="5967425"/>
            <a:ext cx="1257731" cy="1257731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7" name="object 64">
            <a:extLst>
              <a:ext uri="{FF2B5EF4-FFF2-40B4-BE49-F238E27FC236}">
                <a16:creationId xmlns:a16="http://schemas.microsoft.com/office/drawing/2014/main" id="{F3191560-CE57-4F79-83F7-DD900E97C8FE}"/>
              </a:ext>
            </a:extLst>
          </p:cNvPr>
          <p:cNvSpPr/>
          <p:nvPr/>
        </p:nvSpPr>
        <p:spPr>
          <a:xfrm>
            <a:off x="4578368" y="3849380"/>
            <a:ext cx="2927985" cy="1497319"/>
          </a:xfrm>
          <a:custGeom>
            <a:avLst/>
            <a:gdLst/>
            <a:ahLst/>
            <a:cxnLst/>
            <a:rect l="l" t="t" r="r" b="b"/>
            <a:pathLst>
              <a:path w="2927984" h="1830070">
                <a:moveTo>
                  <a:pt x="0" y="1829562"/>
                </a:moveTo>
                <a:lnTo>
                  <a:pt x="2927477" y="1829562"/>
                </a:lnTo>
                <a:lnTo>
                  <a:pt x="2927477" y="0"/>
                </a:lnTo>
                <a:lnTo>
                  <a:pt x="0" y="0"/>
                </a:lnTo>
                <a:lnTo>
                  <a:pt x="0" y="1829562"/>
                </a:lnTo>
                <a:close/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8" name="object 4">
            <a:extLst>
              <a:ext uri="{FF2B5EF4-FFF2-40B4-BE49-F238E27FC236}">
                <a16:creationId xmlns:a16="http://schemas.microsoft.com/office/drawing/2014/main" id="{28944E27-A976-44BC-8A88-84C686D32EDF}"/>
              </a:ext>
            </a:extLst>
          </p:cNvPr>
          <p:cNvSpPr txBox="1"/>
          <p:nvPr/>
        </p:nvSpPr>
        <p:spPr>
          <a:xfrm>
            <a:off x="4860926" y="3880669"/>
            <a:ext cx="2261614" cy="51809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sz="1200" b="1" spc="155" dirty="0">
                <a:solidFill>
                  <a:srgbClr val="545454"/>
                </a:solidFill>
                <a:latin typeface="Calibri"/>
                <a:cs typeface="Calibri"/>
              </a:rPr>
              <a:t>FORFAIT</a:t>
            </a:r>
            <a:r>
              <a:rPr sz="1200" b="1" spc="-15" dirty="0">
                <a:solidFill>
                  <a:srgbClr val="545454"/>
                </a:solidFill>
                <a:latin typeface="Calibri"/>
                <a:cs typeface="Calibri"/>
              </a:rPr>
              <a:t> </a:t>
            </a:r>
            <a:r>
              <a:rPr sz="1200" b="1" spc="155" dirty="0">
                <a:solidFill>
                  <a:srgbClr val="545454"/>
                </a:solidFill>
                <a:latin typeface="Calibri"/>
                <a:cs typeface="Calibri"/>
              </a:rPr>
              <a:t>B</a:t>
            </a:r>
            <a:r>
              <a:rPr lang="fr-FR" sz="1200" b="1" spc="155" dirty="0">
                <a:solidFill>
                  <a:srgbClr val="545454"/>
                </a:solidFill>
                <a:latin typeface="Calibri"/>
                <a:cs typeface="Calibri"/>
              </a:rPr>
              <a:t> AVEC CODE</a:t>
            </a:r>
          </a:p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lang="fr-FR" sz="1000" b="1" spc="155" dirty="0">
                <a:solidFill>
                  <a:srgbClr val="545454"/>
                </a:solidFill>
                <a:highlight>
                  <a:srgbClr val="C0C0C0"/>
                </a:highlight>
                <a:latin typeface="Calibri"/>
                <a:cs typeface="Calibri"/>
              </a:rPr>
              <a:t>6 MOIS CODE EN SALLE + 3MOIS INTERNET</a:t>
            </a:r>
            <a:endParaRPr sz="1000" b="1" dirty="0">
              <a:highlight>
                <a:srgbClr val="C0C0C0"/>
              </a:highlight>
              <a:latin typeface="Calibri"/>
              <a:cs typeface="Calibri"/>
            </a:endParaRPr>
          </a:p>
        </p:txBody>
      </p:sp>
      <p:sp>
        <p:nvSpPr>
          <p:cNvPr id="89" name="object 6">
            <a:extLst>
              <a:ext uri="{FF2B5EF4-FFF2-40B4-BE49-F238E27FC236}">
                <a16:creationId xmlns:a16="http://schemas.microsoft.com/office/drawing/2014/main" id="{251A5A0B-FDCA-41E9-9A29-6DF0A4C7A197}"/>
              </a:ext>
            </a:extLst>
          </p:cNvPr>
          <p:cNvSpPr txBox="1"/>
          <p:nvPr/>
        </p:nvSpPr>
        <p:spPr>
          <a:xfrm>
            <a:off x="4719192" y="4332448"/>
            <a:ext cx="2535555" cy="141320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71450">
              <a:lnSpc>
                <a:spcPct val="100000"/>
              </a:lnSpc>
              <a:spcBef>
                <a:spcPts val="100"/>
              </a:spcBef>
            </a:pPr>
            <a:r>
              <a:rPr sz="1200" spc="155" dirty="0">
                <a:latin typeface="Calibri"/>
                <a:cs typeface="Calibri"/>
              </a:rPr>
              <a:t>20</a:t>
            </a:r>
            <a:r>
              <a:rPr sz="1200" spc="45" dirty="0">
                <a:latin typeface="Calibri"/>
                <a:cs typeface="Calibri"/>
              </a:rPr>
              <a:t> </a:t>
            </a:r>
            <a:r>
              <a:rPr sz="1200" spc="135" dirty="0">
                <a:latin typeface="Calibri"/>
                <a:cs typeface="Calibri"/>
              </a:rPr>
              <a:t>leçons</a:t>
            </a:r>
            <a:r>
              <a:rPr sz="1200" spc="45" dirty="0">
                <a:latin typeface="Calibri"/>
                <a:cs typeface="Calibri"/>
              </a:rPr>
              <a:t> </a:t>
            </a:r>
            <a:r>
              <a:rPr sz="1200" spc="155" dirty="0">
                <a:latin typeface="Calibri"/>
                <a:cs typeface="Calibri"/>
              </a:rPr>
              <a:t>de</a:t>
            </a:r>
            <a:r>
              <a:rPr sz="1200" spc="45" dirty="0">
                <a:latin typeface="Calibri"/>
                <a:cs typeface="Calibri"/>
              </a:rPr>
              <a:t> </a:t>
            </a:r>
            <a:r>
              <a:rPr sz="1200" spc="130" dirty="0">
                <a:latin typeface="Calibri"/>
                <a:cs typeface="Calibri"/>
              </a:rPr>
              <a:t>conduite</a:t>
            </a:r>
            <a:r>
              <a:rPr sz="1200" spc="65" dirty="0">
                <a:latin typeface="Calibri"/>
                <a:cs typeface="Calibri"/>
              </a:rPr>
              <a:t> </a:t>
            </a:r>
            <a:r>
              <a:rPr sz="1200" spc="155" dirty="0">
                <a:latin typeface="Calibri"/>
                <a:cs typeface="Calibri"/>
              </a:rPr>
              <a:t>de</a:t>
            </a:r>
            <a:r>
              <a:rPr sz="1200" spc="60" dirty="0">
                <a:latin typeface="Calibri"/>
                <a:cs typeface="Calibri"/>
              </a:rPr>
              <a:t> </a:t>
            </a:r>
            <a:r>
              <a:rPr sz="1200" spc="105" dirty="0">
                <a:latin typeface="Calibri"/>
                <a:cs typeface="Calibri"/>
              </a:rPr>
              <a:t>1h00</a:t>
            </a:r>
            <a:endParaRPr sz="1200" dirty="0">
              <a:latin typeface="Calibri"/>
              <a:cs typeface="Calibri"/>
            </a:endParaRPr>
          </a:p>
          <a:p>
            <a:pPr marR="83185" algn="ctr">
              <a:lnSpc>
                <a:spcPts val="960"/>
              </a:lnSpc>
              <a:spcBef>
                <a:spcPts val="45"/>
              </a:spcBef>
            </a:pPr>
            <a:r>
              <a:rPr sz="800" spc="80" dirty="0">
                <a:latin typeface="Calibri"/>
                <a:cs typeface="Calibri"/>
              </a:rPr>
              <a:t>(dont </a:t>
            </a:r>
            <a:r>
              <a:rPr sz="800" spc="55" dirty="0">
                <a:latin typeface="Calibri"/>
                <a:cs typeface="Calibri"/>
              </a:rPr>
              <a:t>4 </a:t>
            </a:r>
            <a:r>
              <a:rPr sz="800" spc="85" dirty="0">
                <a:latin typeface="Calibri"/>
                <a:cs typeface="Calibri"/>
              </a:rPr>
              <a:t>heures </a:t>
            </a:r>
            <a:r>
              <a:rPr sz="800" spc="70" dirty="0">
                <a:latin typeface="Calibri"/>
                <a:cs typeface="Calibri"/>
              </a:rPr>
              <a:t>sur</a:t>
            </a:r>
            <a:r>
              <a:rPr sz="800" spc="-95" dirty="0">
                <a:latin typeface="Calibri"/>
                <a:cs typeface="Calibri"/>
              </a:rPr>
              <a:t> </a:t>
            </a:r>
            <a:r>
              <a:rPr sz="800" spc="70" dirty="0" err="1">
                <a:latin typeface="Calibri"/>
                <a:cs typeface="Calibri"/>
              </a:rPr>
              <a:t>simulateur</a:t>
            </a:r>
            <a:r>
              <a:rPr sz="800" spc="70" dirty="0">
                <a:latin typeface="Calibri"/>
                <a:cs typeface="Calibri"/>
              </a:rPr>
              <a:t>)</a:t>
            </a:r>
            <a:r>
              <a:rPr lang="fr-FR" sz="800" spc="70" dirty="0">
                <a:latin typeface="Calibri"/>
                <a:cs typeface="Calibri"/>
              </a:rPr>
              <a:t> </a:t>
            </a:r>
            <a:r>
              <a:rPr lang="fr-FR" sz="1400" b="1" spc="70" dirty="0">
                <a:latin typeface="Calibri"/>
                <a:cs typeface="Calibri"/>
              </a:rPr>
              <a:t>1230€</a:t>
            </a:r>
          </a:p>
          <a:p>
            <a:pPr marL="171450">
              <a:lnSpc>
                <a:spcPct val="100000"/>
              </a:lnSpc>
              <a:spcBef>
                <a:spcPts val="100"/>
              </a:spcBef>
            </a:pPr>
            <a:r>
              <a:rPr lang="fr-FR" sz="1200" spc="155" dirty="0">
                <a:cs typeface="Calibri"/>
              </a:rPr>
              <a:t>25</a:t>
            </a:r>
            <a:r>
              <a:rPr lang="fr-FR" sz="1200" spc="45" dirty="0">
                <a:cs typeface="Calibri"/>
              </a:rPr>
              <a:t> </a:t>
            </a:r>
            <a:r>
              <a:rPr lang="fr-FR" sz="1200" spc="135" dirty="0">
                <a:cs typeface="Calibri"/>
              </a:rPr>
              <a:t>leçons</a:t>
            </a:r>
            <a:r>
              <a:rPr lang="fr-FR" sz="1200" spc="45" dirty="0">
                <a:cs typeface="Calibri"/>
              </a:rPr>
              <a:t> </a:t>
            </a:r>
            <a:r>
              <a:rPr lang="fr-FR" sz="1200" spc="155" dirty="0">
                <a:cs typeface="Calibri"/>
              </a:rPr>
              <a:t>de</a:t>
            </a:r>
            <a:r>
              <a:rPr lang="fr-FR" sz="1200" spc="45" dirty="0">
                <a:cs typeface="Calibri"/>
              </a:rPr>
              <a:t> </a:t>
            </a:r>
            <a:r>
              <a:rPr lang="fr-FR" sz="1200" spc="130" dirty="0">
                <a:cs typeface="Calibri"/>
              </a:rPr>
              <a:t>conduite</a:t>
            </a:r>
            <a:r>
              <a:rPr lang="fr-FR" sz="1200" spc="65" dirty="0">
                <a:cs typeface="Calibri"/>
              </a:rPr>
              <a:t> </a:t>
            </a:r>
            <a:r>
              <a:rPr lang="fr-FR" sz="1200" spc="155" dirty="0">
                <a:cs typeface="Calibri"/>
              </a:rPr>
              <a:t>de</a:t>
            </a:r>
            <a:r>
              <a:rPr lang="fr-FR" sz="1200" spc="60" dirty="0">
                <a:cs typeface="Calibri"/>
              </a:rPr>
              <a:t> </a:t>
            </a:r>
            <a:r>
              <a:rPr lang="fr-FR" sz="1200" spc="105" dirty="0">
                <a:cs typeface="Calibri"/>
              </a:rPr>
              <a:t>1h00</a:t>
            </a:r>
            <a:endParaRPr lang="fr-FR" sz="1200" dirty="0">
              <a:cs typeface="Calibri"/>
            </a:endParaRPr>
          </a:p>
          <a:p>
            <a:pPr marR="83185" algn="ctr">
              <a:lnSpc>
                <a:spcPts val="960"/>
              </a:lnSpc>
              <a:spcBef>
                <a:spcPts val="45"/>
              </a:spcBef>
            </a:pPr>
            <a:r>
              <a:rPr lang="fr-FR" sz="800" spc="80" dirty="0">
                <a:cs typeface="Calibri"/>
              </a:rPr>
              <a:t>(dont </a:t>
            </a:r>
            <a:r>
              <a:rPr lang="fr-FR" sz="800" spc="55" dirty="0">
                <a:cs typeface="Calibri"/>
              </a:rPr>
              <a:t>4 </a:t>
            </a:r>
            <a:r>
              <a:rPr lang="fr-FR" sz="800" spc="85" dirty="0">
                <a:cs typeface="Calibri"/>
              </a:rPr>
              <a:t>heures </a:t>
            </a:r>
            <a:r>
              <a:rPr lang="fr-FR" sz="800" spc="70" dirty="0">
                <a:cs typeface="Calibri"/>
              </a:rPr>
              <a:t>sur</a:t>
            </a:r>
            <a:r>
              <a:rPr lang="fr-FR" sz="800" spc="-95" dirty="0">
                <a:cs typeface="Calibri"/>
              </a:rPr>
              <a:t> </a:t>
            </a:r>
            <a:r>
              <a:rPr lang="fr-FR" sz="800" spc="70" dirty="0">
                <a:cs typeface="Calibri"/>
              </a:rPr>
              <a:t>simulateur) </a:t>
            </a:r>
            <a:r>
              <a:rPr lang="fr-FR" sz="1400" b="1" spc="70" dirty="0">
                <a:cs typeface="Calibri"/>
              </a:rPr>
              <a:t>1430€</a:t>
            </a:r>
          </a:p>
          <a:p>
            <a:pPr marL="171450">
              <a:lnSpc>
                <a:spcPct val="100000"/>
              </a:lnSpc>
              <a:spcBef>
                <a:spcPts val="100"/>
              </a:spcBef>
            </a:pPr>
            <a:r>
              <a:rPr lang="fr-FR" sz="1200" spc="155" dirty="0">
                <a:cs typeface="Calibri"/>
              </a:rPr>
              <a:t>30</a:t>
            </a:r>
            <a:r>
              <a:rPr lang="fr-FR" sz="1200" spc="45" dirty="0">
                <a:cs typeface="Calibri"/>
              </a:rPr>
              <a:t> </a:t>
            </a:r>
            <a:r>
              <a:rPr lang="fr-FR" sz="1200" spc="135" dirty="0">
                <a:cs typeface="Calibri"/>
              </a:rPr>
              <a:t>leçons</a:t>
            </a:r>
            <a:r>
              <a:rPr lang="fr-FR" sz="1200" spc="45" dirty="0">
                <a:cs typeface="Calibri"/>
              </a:rPr>
              <a:t> </a:t>
            </a:r>
            <a:r>
              <a:rPr lang="fr-FR" sz="1200" spc="155" dirty="0">
                <a:cs typeface="Calibri"/>
              </a:rPr>
              <a:t>de</a:t>
            </a:r>
            <a:r>
              <a:rPr lang="fr-FR" sz="1200" spc="45" dirty="0">
                <a:cs typeface="Calibri"/>
              </a:rPr>
              <a:t> </a:t>
            </a:r>
            <a:r>
              <a:rPr lang="fr-FR" sz="1200" spc="130" dirty="0">
                <a:cs typeface="Calibri"/>
              </a:rPr>
              <a:t>conduite</a:t>
            </a:r>
            <a:r>
              <a:rPr lang="fr-FR" sz="1200" spc="65" dirty="0">
                <a:cs typeface="Calibri"/>
              </a:rPr>
              <a:t> </a:t>
            </a:r>
            <a:r>
              <a:rPr lang="fr-FR" sz="1200" spc="155" dirty="0">
                <a:cs typeface="Calibri"/>
              </a:rPr>
              <a:t>de</a:t>
            </a:r>
            <a:r>
              <a:rPr lang="fr-FR" sz="1200" spc="60" dirty="0">
                <a:cs typeface="Calibri"/>
              </a:rPr>
              <a:t> </a:t>
            </a:r>
            <a:r>
              <a:rPr lang="fr-FR" sz="1200" spc="105" dirty="0">
                <a:cs typeface="Calibri"/>
              </a:rPr>
              <a:t>1h00</a:t>
            </a:r>
            <a:endParaRPr lang="fr-FR" sz="1200" dirty="0">
              <a:cs typeface="Calibri"/>
            </a:endParaRPr>
          </a:p>
          <a:p>
            <a:pPr marR="83185" algn="ctr">
              <a:lnSpc>
                <a:spcPts val="960"/>
              </a:lnSpc>
              <a:spcBef>
                <a:spcPts val="45"/>
              </a:spcBef>
            </a:pPr>
            <a:r>
              <a:rPr lang="fr-FR" sz="800" spc="80" dirty="0">
                <a:cs typeface="Calibri"/>
              </a:rPr>
              <a:t>(dont </a:t>
            </a:r>
            <a:r>
              <a:rPr lang="fr-FR" sz="800" spc="55" dirty="0">
                <a:cs typeface="Calibri"/>
              </a:rPr>
              <a:t>4 </a:t>
            </a:r>
            <a:r>
              <a:rPr lang="fr-FR" sz="800" spc="85" dirty="0">
                <a:cs typeface="Calibri"/>
              </a:rPr>
              <a:t>heures </a:t>
            </a:r>
            <a:r>
              <a:rPr lang="fr-FR" sz="800" spc="70" dirty="0">
                <a:cs typeface="Calibri"/>
              </a:rPr>
              <a:t>sur</a:t>
            </a:r>
            <a:r>
              <a:rPr lang="fr-FR" sz="800" spc="-95" dirty="0">
                <a:cs typeface="Calibri"/>
              </a:rPr>
              <a:t> </a:t>
            </a:r>
            <a:r>
              <a:rPr lang="fr-FR" sz="800" spc="70" dirty="0">
                <a:cs typeface="Calibri"/>
              </a:rPr>
              <a:t>simulateur) </a:t>
            </a:r>
            <a:r>
              <a:rPr lang="fr-FR" sz="1400" b="1" spc="70" dirty="0">
                <a:cs typeface="Calibri"/>
              </a:rPr>
              <a:t>1630€</a:t>
            </a:r>
          </a:p>
          <a:p>
            <a:pPr marR="83185" algn="ctr">
              <a:lnSpc>
                <a:spcPts val="960"/>
              </a:lnSpc>
              <a:spcBef>
                <a:spcPts val="45"/>
              </a:spcBef>
            </a:pPr>
            <a:endParaRPr lang="fr-FR" sz="800" b="1" spc="70" dirty="0">
              <a:latin typeface="Calibri"/>
              <a:cs typeface="Calibri"/>
            </a:endParaRPr>
          </a:p>
          <a:p>
            <a:pPr marR="83185" algn="ctr">
              <a:lnSpc>
                <a:spcPts val="960"/>
              </a:lnSpc>
              <a:spcBef>
                <a:spcPts val="45"/>
              </a:spcBef>
            </a:pPr>
            <a:endParaRPr sz="800" b="1" dirty="0">
              <a:latin typeface="Calibri"/>
              <a:cs typeface="Calibri"/>
            </a:endParaRPr>
          </a:p>
          <a:p>
            <a:pPr marR="83185" algn="ctr">
              <a:lnSpc>
                <a:spcPts val="1440"/>
              </a:lnSpc>
            </a:pPr>
            <a:endParaRPr sz="1200" dirty="0">
              <a:latin typeface="Calibri"/>
              <a:cs typeface="Calibri"/>
            </a:endParaRPr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468B89D6-10C7-42FC-80B6-80260D46FD17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87846" y="8559712"/>
            <a:ext cx="1665404" cy="1589507"/>
          </a:xfrm>
          <a:prstGeom prst="rect">
            <a:avLst/>
          </a:prstGeom>
        </p:spPr>
      </p:pic>
      <p:pic>
        <p:nvPicPr>
          <p:cNvPr id="24" name="Image 23">
            <a:extLst>
              <a:ext uri="{FF2B5EF4-FFF2-40B4-BE49-F238E27FC236}">
                <a16:creationId xmlns:a16="http://schemas.microsoft.com/office/drawing/2014/main" id="{1708C5BD-C2B7-40BA-84F8-4D80CBFC14F6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58060" y="8809619"/>
            <a:ext cx="930515" cy="930515"/>
          </a:xfrm>
          <a:prstGeom prst="rect">
            <a:avLst/>
          </a:prstGeom>
        </p:spPr>
      </p:pic>
      <p:pic>
        <p:nvPicPr>
          <p:cNvPr id="60" name="Image 59">
            <a:extLst>
              <a:ext uri="{FF2B5EF4-FFF2-40B4-BE49-F238E27FC236}">
                <a16:creationId xmlns:a16="http://schemas.microsoft.com/office/drawing/2014/main" id="{53EAC673-071E-4800-A7E8-C3D2ADBDA21E}"/>
              </a:ext>
            </a:extLst>
          </p:cNvPr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152903" y="8608272"/>
            <a:ext cx="1130327" cy="1130327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00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137</TotalTime>
  <Words>1529</Words>
  <Application>Microsoft Office PowerPoint</Application>
  <PresentationFormat>Personnalisé</PresentationFormat>
  <Paragraphs>192</Paragraphs>
  <Slides>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8" baseType="lpstr">
      <vt:lpstr>Arial</vt:lpstr>
      <vt:lpstr>Book Antiqua</vt:lpstr>
      <vt:lpstr>Calibri</vt:lpstr>
      <vt:lpstr>Century Gothic</vt:lpstr>
      <vt:lpstr>Times New Roman</vt:lpstr>
      <vt:lpstr>Office Theme</vt:lpstr>
      <vt:lpstr>Les offres de formations de CER Pithiviers  Conduite</vt:lpstr>
      <vt:lpstr>os offres de formations Théoriques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Les offres de formations de  CER Albert</dc:title>
  <dc:creator>DELL</dc:creator>
  <cp:lastModifiedBy>marjorie</cp:lastModifiedBy>
  <cp:revision>34</cp:revision>
  <cp:lastPrinted>2020-09-08T13:47:38Z</cp:lastPrinted>
  <dcterms:created xsi:type="dcterms:W3CDTF">2020-06-27T08:56:36Z</dcterms:created>
  <dcterms:modified xsi:type="dcterms:W3CDTF">2020-10-02T08:56:36Z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2020-05-27T00:00:00Z</vt:filetime>
  </property>
  <property fmtid="{D5CDD505-2E9C-101B-9397-08002B2CF9AE}" pid="3" name="Creator">
    <vt:lpwstr>Microsoft® Office Publisher 2007</vt:lpwstr>
  </property>
  <property fmtid="{D5CDD505-2E9C-101B-9397-08002B2CF9AE}" pid="4" name="LastSaved">
    <vt:filetime>2020-06-27T00:00:00Z</vt:filetime>
  </property>
</Properties>
</file>